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1300" y="28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7893989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 &amp;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Titeltext</a:t>
            </a:r>
          </a:p>
        </p:txBody>
      </p:sp>
      <p:sp>
        <p:nvSpPr>
          <p:cNvPr id="12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Christian Bauer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 i="1"/>
            </a:lvl1pPr>
          </a:lstStyle>
          <a:p>
            <a:r>
              <a:t>–Christian Bauer</a:t>
            </a:r>
          </a:p>
        </p:txBody>
      </p:sp>
      <p:sp>
        <p:nvSpPr>
          <p:cNvPr id="94" name="„Zitat hier eingeben.“"/>
          <p:cNvSpPr txBox="1">
            <a:spLocks noGrp="1"/>
          </p:cNvSpPr>
          <p:nvPr>
            <p:ph type="body" sz="quarter" idx="14"/>
          </p:nvPr>
        </p:nvSpPr>
        <p:spPr>
          <a:xfrm>
            <a:off x="1270000" y="4267111"/>
            <a:ext cx="10464800" cy="609778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„Zitat hier eingeben.“ </a:t>
            </a:r>
          </a:p>
        </p:txBody>
      </p:sp>
      <p:sp>
        <p:nvSpPr>
          <p:cNvPr id="9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ild"/>
          <p:cNvSpPr>
            <a:spLocks noGrp="1"/>
          </p:cNvSpPr>
          <p:nvPr>
            <p:ph type="pic" idx="13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ild"/>
          <p:cNvSpPr>
            <a:spLocks noGrp="1"/>
          </p:cNvSpPr>
          <p:nvPr>
            <p:ph type="pic" idx="13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el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Titeltext</a:t>
            </a:r>
          </a:p>
        </p:txBody>
      </p:sp>
      <p:sp>
        <p:nvSpPr>
          <p:cNvPr id="22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Mi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3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Bild"/>
          <p:cNvSpPr>
            <a:spLocks noGrp="1"/>
          </p:cNvSpPr>
          <p:nvPr>
            <p:ph type="pic" idx="13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eltext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Titeltext</a:t>
            </a:r>
          </a:p>
        </p:txBody>
      </p:sp>
      <p:sp>
        <p:nvSpPr>
          <p:cNvPr id="40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49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Pun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7" name="Textebene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5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Bild"/>
          <p:cNvSpPr>
            <a:spLocks noGrp="1"/>
          </p:cNvSpPr>
          <p:nvPr>
            <p:ph type="pic" idx="13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67" name="Textebene 1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68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bene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76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ild"/>
          <p:cNvSpPr>
            <a:spLocks noGrp="1"/>
          </p:cNvSpPr>
          <p:nvPr>
            <p:ph type="pic" sz="quarter" idx="13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Bild"/>
          <p:cNvSpPr>
            <a:spLocks noGrp="1"/>
          </p:cNvSpPr>
          <p:nvPr>
            <p:ph type="pic" sz="quarter" idx="14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Bild"/>
          <p:cNvSpPr>
            <a:spLocks noGrp="1"/>
          </p:cNvSpPr>
          <p:nvPr>
            <p:ph type="pic" idx="15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Titeltext</a:t>
            </a:r>
          </a:p>
        </p:txBody>
      </p:sp>
      <p:sp>
        <p:nvSpPr>
          <p:cNvPr id="3" name="Textebene 1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8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Kreis"/>
          <p:cNvSpPr/>
          <p:nvPr/>
        </p:nvSpPr>
        <p:spPr>
          <a:xfrm>
            <a:off x="4225235" y="4082764"/>
            <a:ext cx="4345281" cy="4220650"/>
          </a:xfrm>
          <a:prstGeom prst="ellipse">
            <a:avLst/>
          </a:prstGeom>
          <a:solidFill>
            <a:schemeClr val="accent1">
              <a:alpha val="30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29" name="Verbindungslinie"/>
          <p:cNvCxnSpPr/>
          <p:nvPr/>
        </p:nvCxnSpPr>
        <p:spPr>
          <a:xfrm flipH="1" flipV="1">
            <a:off x="6291139" y="1327322"/>
            <a:ext cx="25470" cy="1964443"/>
          </a:xfrm>
          <a:prstGeom prst="straightConnector1">
            <a:avLst/>
          </a:prstGeom>
          <a:ln w="19050">
            <a:solidFill>
              <a:srgbClr val="0070C0"/>
            </a:solidFill>
            <a:miter lim="400000"/>
            <a:tailEnd type="triangle"/>
          </a:ln>
        </p:spPr>
      </p:cxnSp>
      <p:sp>
        <p:nvSpPr>
          <p:cNvPr id="155" name="Kreis"/>
          <p:cNvSpPr/>
          <p:nvPr/>
        </p:nvSpPr>
        <p:spPr>
          <a:xfrm>
            <a:off x="3176066" y="8537614"/>
            <a:ext cx="1097874" cy="1078778"/>
          </a:xfrm>
          <a:prstGeom prst="ellipse">
            <a:avLst/>
          </a:prstGeom>
          <a:solidFill>
            <a:schemeClr val="accent1">
              <a:alpha val="28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lang="de-DE" sz="12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Bera</a:t>
            </a:r>
            <a:r>
              <a:rPr lang="de-DE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de-DE" sz="12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tungs</a:t>
            </a:r>
            <a:r>
              <a:rPr lang="de-DE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-team</a:t>
            </a:r>
            <a:endParaRPr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6" name="Kreis"/>
          <p:cNvSpPr/>
          <p:nvPr/>
        </p:nvSpPr>
        <p:spPr>
          <a:xfrm>
            <a:off x="11309657" y="8537613"/>
            <a:ext cx="1097874" cy="1078778"/>
          </a:xfrm>
          <a:prstGeom prst="ellipse">
            <a:avLst/>
          </a:prstGeom>
          <a:solidFill>
            <a:schemeClr val="accent1">
              <a:alpha val="28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7" name="Kreis"/>
          <p:cNvSpPr/>
          <p:nvPr/>
        </p:nvSpPr>
        <p:spPr>
          <a:xfrm>
            <a:off x="8468257" y="8484794"/>
            <a:ext cx="1097874" cy="1078778"/>
          </a:xfrm>
          <a:prstGeom prst="ellipse">
            <a:avLst/>
          </a:prstGeom>
          <a:solidFill>
            <a:schemeClr val="accent1">
              <a:alpha val="28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lang="de-DE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Krisen-team</a:t>
            </a:r>
            <a:endParaRPr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8" name="Kreis"/>
          <p:cNvSpPr/>
          <p:nvPr/>
        </p:nvSpPr>
        <p:spPr>
          <a:xfrm>
            <a:off x="9955472" y="8530549"/>
            <a:ext cx="1097874" cy="1078778"/>
          </a:xfrm>
          <a:prstGeom prst="ellipse">
            <a:avLst/>
          </a:prstGeom>
          <a:solidFill>
            <a:schemeClr val="accent1">
              <a:alpha val="28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lang="de-DE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Jahr-gangs-teams</a:t>
            </a:r>
            <a:endParaRPr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9" name="Kreis"/>
          <p:cNvSpPr/>
          <p:nvPr/>
        </p:nvSpPr>
        <p:spPr>
          <a:xfrm>
            <a:off x="4547171" y="8537614"/>
            <a:ext cx="1097874" cy="1078779"/>
          </a:xfrm>
          <a:prstGeom prst="ellipse">
            <a:avLst/>
          </a:prstGeom>
          <a:solidFill>
            <a:schemeClr val="accent1">
              <a:alpha val="28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lang="de-DE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Arbeits-kreise</a:t>
            </a:r>
            <a:endParaRPr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0" name="Kreis"/>
          <p:cNvSpPr/>
          <p:nvPr/>
        </p:nvSpPr>
        <p:spPr>
          <a:xfrm>
            <a:off x="1924228" y="8552873"/>
            <a:ext cx="1097874" cy="1078779"/>
          </a:xfrm>
          <a:prstGeom prst="ellipse">
            <a:avLst/>
          </a:prstGeom>
          <a:solidFill>
            <a:schemeClr val="accent1">
              <a:alpha val="28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lang="de-DE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Klassen-</a:t>
            </a:r>
          </a:p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lang="de-DE" sz="12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teams</a:t>
            </a:r>
            <a:endParaRPr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4" name="Kreis"/>
          <p:cNvSpPr/>
          <p:nvPr/>
        </p:nvSpPr>
        <p:spPr>
          <a:xfrm>
            <a:off x="8422919" y="3922951"/>
            <a:ext cx="4416185" cy="4416184"/>
          </a:xfrm>
          <a:prstGeom prst="ellipse">
            <a:avLst/>
          </a:prstGeom>
          <a:solidFill>
            <a:schemeClr val="accent1">
              <a:alpha val="30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2" name="Kreis"/>
          <p:cNvSpPr/>
          <p:nvPr/>
        </p:nvSpPr>
        <p:spPr>
          <a:xfrm>
            <a:off x="89205" y="3961495"/>
            <a:ext cx="4287279" cy="4341919"/>
          </a:xfrm>
          <a:prstGeom prst="ellipse">
            <a:avLst/>
          </a:prstGeom>
          <a:solidFill>
            <a:schemeClr val="accent1">
              <a:alpha val="28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9" name="Schulkonferenz…"/>
          <p:cNvSpPr txBox="1">
            <a:spLocks noGrp="1"/>
          </p:cNvSpPr>
          <p:nvPr>
            <p:ph type="ctrTitle"/>
          </p:nvPr>
        </p:nvSpPr>
        <p:spPr>
          <a:xfrm>
            <a:off x="3488011" y="372640"/>
            <a:ext cx="5509522" cy="687736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defRPr sz="2800" b="1">
                <a:solidFill>
                  <a:srgbClr val="DA51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Schulkonferenz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 sz="1200">
                <a:solidFill>
                  <a:srgbClr val="DA5100"/>
                </a:solidFill>
              </a:defRPr>
            </a:pPr>
            <a:r>
              <a:rPr dirty="0" err="1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Schulleitung</a:t>
            </a:r>
            <a:r>
              <a:rPr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gewählte Erziehungsberechtigte</a:t>
            </a:r>
            <a:r>
              <a:rPr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  <a:r>
              <a:rPr lang="de-DE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de-DE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gewählte </a:t>
            </a:r>
            <a:r>
              <a:rPr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Lehr</a:t>
            </a:r>
            <a:r>
              <a:rPr lang="de-DE" dirty="0" err="1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kräfte</a:t>
            </a:r>
            <a:r>
              <a:rPr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gewählte </a:t>
            </a:r>
            <a:r>
              <a:rPr dirty="0" err="1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Schüler</a:t>
            </a:r>
            <a:r>
              <a:rPr lang="de-DE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Innen</a:t>
            </a:r>
            <a:endParaRPr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0" name="Schulpflegschaft…"/>
          <p:cNvSpPr txBox="1"/>
          <p:nvPr/>
        </p:nvSpPr>
        <p:spPr>
          <a:xfrm>
            <a:off x="465314" y="3561210"/>
            <a:ext cx="3416727" cy="7234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 fontScale="92500" lnSpcReduction="10000"/>
          </a:bodyPr>
          <a:lstStyle/>
          <a:p>
            <a:pPr defTabSz="519937">
              <a:defRPr sz="2492">
                <a:solidFill>
                  <a:srgbClr val="00374A"/>
                </a:solidFill>
              </a:defRPr>
            </a:pPr>
            <a:r>
              <a:rPr sz="2600" dirty="0" err="1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Schulpflegschaft</a:t>
            </a:r>
            <a:endParaRPr sz="2600"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519937">
              <a:defRPr sz="1068" b="0">
                <a:solidFill>
                  <a:srgbClr val="00374A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lang="de-DE" dirty="0" err="1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</a:t>
            </a:r>
            <a:r>
              <a:rPr dirty="0" err="1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ewählte</a:t>
            </a:r>
            <a:r>
              <a:rPr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dirty="0" err="1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Vertret</a:t>
            </a:r>
            <a:r>
              <a:rPr lang="de-DE" dirty="0" err="1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ungen</a:t>
            </a:r>
            <a:endParaRPr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519937">
              <a:defRPr sz="1068" b="0">
                <a:solidFill>
                  <a:srgbClr val="00374A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der </a:t>
            </a:r>
            <a:r>
              <a:rPr dirty="0" err="1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Klassenpflegschaften</a:t>
            </a:r>
            <a:endParaRPr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1" name="Lehrerkonferenz…"/>
          <p:cNvSpPr txBox="1"/>
          <p:nvPr/>
        </p:nvSpPr>
        <p:spPr>
          <a:xfrm>
            <a:off x="4608323" y="3544930"/>
            <a:ext cx="3365631" cy="9361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 fontScale="92500" lnSpcReduction="10000"/>
          </a:bodyPr>
          <a:lstStyle/>
          <a:p>
            <a:pPr>
              <a:defRPr sz="2800">
                <a:solidFill>
                  <a:srgbClr val="00374A"/>
                </a:solidFill>
              </a:defRPr>
            </a:pPr>
            <a:r>
              <a:rPr lang="de-DE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Gesamt</a:t>
            </a:r>
            <a:r>
              <a:rPr dirty="0" err="1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konferenz</a:t>
            </a:r>
            <a:endParaRPr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 sz="1200" b="0">
                <a:solidFill>
                  <a:srgbClr val="00374A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lang="de-DE" sz="105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de-DE" sz="1050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onferenz aller pädagogisch Mitarbeitenden, </a:t>
            </a:r>
          </a:p>
          <a:p>
            <a:pPr>
              <a:defRPr sz="1200" b="0">
                <a:solidFill>
                  <a:srgbClr val="00374A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lang="de-DE" sz="1050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sie kann Arbeitskreise einberufen und Teams bilden</a:t>
            </a:r>
            <a:br>
              <a:rPr lang="de-DE" sz="1050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sz="1050" dirty="0" smtClean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2" name="Schülerrat…"/>
          <p:cNvSpPr txBox="1"/>
          <p:nvPr/>
        </p:nvSpPr>
        <p:spPr>
          <a:xfrm>
            <a:off x="8994304" y="3558775"/>
            <a:ext cx="3552948" cy="7656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 fontScale="92500" lnSpcReduction="10000"/>
          </a:bodyPr>
          <a:lstStyle/>
          <a:p>
            <a:pPr>
              <a:defRPr sz="2800">
                <a:solidFill>
                  <a:srgbClr val="00374A"/>
                </a:solidFill>
              </a:defRPr>
            </a:pPr>
            <a:r>
              <a:rPr dirty="0" err="1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Schüler</a:t>
            </a:r>
            <a:r>
              <a:rPr lang="de-DE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Innen</a:t>
            </a:r>
            <a:r>
              <a:rPr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rat</a:t>
            </a:r>
            <a:endParaRPr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 sz="1200" b="0">
                <a:solidFill>
                  <a:srgbClr val="00374A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lang="de-DE" sz="1050" dirty="0" err="1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</a:t>
            </a:r>
            <a:r>
              <a:rPr sz="1050" dirty="0" err="1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wählte</a:t>
            </a:r>
            <a:r>
              <a:rPr sz="1050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050" dirty="0" err="1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Vertret</a:t>
            </a:r>
            <a:r>
              <a:rPr lang="de-DE" sz="1050" dirty="0" err="1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ungen</a:t>
            </a:r>
            <a:r>
              <a:rPr sz="1050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de-DE" sz="1050" dirty="0" smtClean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 sz="1200" b="0">
                <a:solidFill>
                  <a:srgbClr val="00374A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sz="1050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 </a:t>
            </a:r>
            <a:r>
              <a:rPr sz="1050" dirty="0" err="1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Klassen</a:t>
            </a:r>
            <a:endParaRPr sz="1050"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3" name="Schulleiterin…"/>
          <p:cNvSpPr txBox="1"/>
          <p:nvPr/>
        </p:nvSpPr>
        <p:spPr>
          <a:xfrm>
            <a:off x="9000752" y="348360"/>
            <a:ext cx="3838352" cy="1360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pPr>
              <a:defRPr sz="2800"/>
            </a:pPr>
            <a:r>
              <a:rPr dirty="0" err="1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Schulleit</a:t>
            </a:r>
            <a:r>
              <a:rPr lang="de-DE" dirty="0" err="1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ung</a:t>
            </a:r>
            <a:r>
              <a:rPr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 sz="2800" b="0">
                <a:latin typeface="+mn-lt"/>
                <a:ea typeface="+mn-ea"/>
                <a:cs typeface="+mn-cs"/>
                <a:sym typeface="Helvetica Neue Medium"/>
              </a:defRPr>
            </a:pPr>
            <a:r>
              <a:rPr sz="1050" dirty="0" err="1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leitet</a:t>
            </a:r>
            <a:r>
              <a:rPr sz="105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die </a:t>
            </a:r>
            <a:r>
              <a:rPr sz="1050" dirty="0" err="1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Schulkonferenz</a:t>
            </a:r>
            <a:endParaRPr sz="1050"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 sz="1200" b="0">
                <a:latin typeface="+mn-lt"/>
                <a:ea typeface="+mn-ea"/>
                <a:cs typeface="+mn-cs"/>
                <a:sym typeface="Helvetica Neue Medium"/>
              </a:defRPr>
            </a:pPr>
            <a:r>
              <a:rPr sz="1050" dirty="0" err="1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leitet</a:t>
            </a:r>
            <a:r>
              <a:rPr sz="105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die </a:t>
            </a:r>
            <a:r>
              <a:rPr lang="de-DE" sz="1050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Gesamt</a:t>
            </a:r>
            <a:r>
              <a:rPr sz="1050" dirty="0" err="1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konferenz</a:t>
            </a:r>
            <a:endParaRPr sz="1050"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0" name="Verbindungslinie"/>
          <p:cNvSpPr/>
          <p:nvPr/>
        </p:nvSpPr>
        <p:spPr>
          <a:xfrm>
            <a:off x="2073304" y="1268112"/>
            <a:ext cx="2054459" cy="20965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2440" y="15690"/>
                  <a:pt x="9640" y="8490"/>
                  <a:pt x="21600" y="0"/>
                </a:cubicBezTo>
              </a:path>
            </a:pathLst>
          </a:custGeom>
          <a:ln w="19050">
            <a:solidFill>
              <a:srgbClr val="0070C0"/>
            </a:solidFill>
            <a:miter lim="400000"/>
            <a:tailEnd type="triangle"/>
          </a:ln>
        </p:spPr>
        <p:txBody>
          <a:bodyPr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2" name="Verbindungslinie"/>
          <p:cNvSpPr/>
          <p:nvPr/>
        </p:nvSpPr>
        <p:spPr>
          <a:xfrm>
            <a:off x="7775078" y="864664"/>
            <a:ext cx="1944744" cy="1252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8038" extrusionOk="0">
                <a:moveTo>
                  <a:pt x="0" y="15680"/>
                </a:moveTo>
                <a:cubicBezTo>
                  <a:pt x="6122" y="21600"/>
                  <a:pt x="13322" y="16373"/>
                  <a:pt x="21600" y="0"/>
                </a:cubicBezTo>
              </a:path>
            </a:pathLst>
          </a:custGeom>
          <a:ln w="38100">
            <a:solidFill>
              <a:schemeClr val="accent5">
                <a:lumMod val="60000"/>
                <a:lumOff val="40000"/>
              </a:schemeClr>
            </a:solidFill>
            <a:miter lim="400000"/>
            <a:headEnd type="triangle"/>
          </a:ln>
        </p:spPr>
        <p:txBody>
          <a:bodyPr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7" name="Eltern"/>
          <p:cNvSpPr txBox="1"/>
          <p:nvPr/>
        </p:nvSpPr>
        <p:spPr>
          <a:xfrm>
            <a:off x="250477" y="5604014"/>
            <a:ext cx="3728583" cy="6116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Autofit/>
          </a:bodyPr>
          <a:lstStyle>
            <a:lvl1pPr>
              <a:defRPr sz="2800">
                <a:solidFill>
                  <a:srgbClr val="38571A"/>
                </a:solidFill>
              </a:defRPr>
            </a:lvl1pPr>
          </a:lstStyle>
          <a:p>
            <a:r>
              <a:rPr sz="2400" dirty="0" smtClean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de-DE" sz="2400" dirty="0" err="1" smtClean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rziehungsberechtigte</a:t>
            </a:r>
            <a:endParaRPr sz="2400" dirty="0">
              <a:solidFill>
                <a:schemeClr val="bg2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8" name="SchülerInnen"/>
          <p:cNvSpPr txBox="1"/>
          <p:nvPr/>
        </p:nvSpPr>
        <p:spPr>
          <a:xfrm>
            <a:off x="9021073" y="5623999"/>
            <a:ext cx="3416726" cy="6783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>
            <a:lvl1pPr>
              <a:defRPr sz="2800">
                <a:solidFill>
                  <a:srgbClr val="38571A"/>
                </a:solidFill>
              </a:defRPr>
            </a:lvl1pPr>
          </a:lstStyle>
          <a:p>
            <a:r>
              <a:rPr sz="2400" dirty="0" err="1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SchülerInnen</a:t>
            </a:r>
            <a:endParaRPr sz="2400" dirty="0">
              <a:solidFill>
                <a:schemeClr val="bg2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4" name="wählt Vertreter"/>
          <p:cNvSpPr txBox="1"/>
          <p:nvPr/>
        </p:nvSpPr>
        <p:spPr>
          <a:xfrm rot="18900000">
            <a:off x="1911680" y="2136245"/>
            <a:ext cx="1413850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 b="0"/>
            </a:lvl1pPr>
          </a:lstStyle>
          <a:p>
            <a:r>
              <a:rPr dirty="0" err="1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wählt</a:t>
            </a:r>
            <a:r>
              <a:rPr dirty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dirty="0" err="1" smtClean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Vertret</a:t>
            </a:r>
            <a:r>
              <a:rPr lang="de-DE" dirty="0" err="1" smtClean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ungen</a:t>
            </a:r>
            <a:endParaRPr dirty="0">
              <a:solidFill>
                <a:schemeClr val="bg2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5" name="wählt  Vertreter"/>
          <p:cNvSpPr txBox="1"/>
          <p:nvPr/>
        </p:nvSpPr>
        <p:spPr>
          <a:xfrm rot="2543844">
            <a:off x="9329042" y="2096985"/>
            <a:ext cx="1524298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200" b="0"/>
            </a:lvl1pPr>
          </a:lstStyle>
          <a:p>
            <a:r>
              <a:rPr dirty="0" err="1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wählt</a:t>
            </a:r>
            <a:r>
              <a:rPr dirty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dirty="0" err="1" smtClean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Vertret</a:t>
            </a:r>
            <a:r>
              <a:rPr lang="de-DE" dirty="0" err="1" smtClean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ungen</a:t>
            </a:r>
            <a:endParaRPr dirty="0">
              <a:solidFill>
                <a:schemeClr val="bg2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6" name="wählt Vertreter"/>
          <p:cNvSpPr txBox="1"/>
          <p:nvPr/>
        </p:nvSpPr>
        <p:spPr>
          <a:xfrm>
            <a:off x="6283533" y="2396157"/>
            <a:ext cx="1413850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 b="0"/>
            </a:lvl1pPr>
          </a:lstStyle>
          <a:p>
            <a:r>
              <a:rPr dirty="0" err="1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wählt</a:t>
            </a:r>
            <a:r>
              <a:rPr dirty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dirty="0" err="1" smtClean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Vertre</a:t>
            </a:r>
            <a:r>
              <a:rPr lang="de-DE" dirty="0" err="1" smtClean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tungen</a:t>
            </a:r>
            <a:endParaRPr dirty="0">
              <a:solidFill>
                <a:schemeClr val="bg2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0" name="Linie"/>
          <p:cNvSpPr/>
          <p:nvPr/>
        </p:nvSpPr>
        <p:spPr>
          <a:xfrm flipV="1">
            <a:off x="1936219" y="4376081"/>
            <a:ext cx="0" cy="1100346"/>
          </a:xfrm>
          <a:prstGeom prst="line">
            <a:avLst/>
          </a:prstGeom>
          <a:ln w="19050">
            <a:solidFill>
              <a:srgbClr val="0070C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5" name="Verbindungslinie"/>
          <p:cNvSpPr/>
          <p:nvPr/>
        </p:nvSpPr>
        <p:spPr>
          <a:xfrm>
            <a:off x="6571007" y="962986"/>
            <a:ext cx="3243366" cy="2413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9453" y="17034"/>
                  <a:pt x="16653" y="9834"/>
                  <a:pt x="21600" y="0"/>
                </a:cubicBezTo>
              </a:path>
            </a:pathLst>
          </a:custGeom>
          <a:ln w="38100">
            <a:solidFill>
              <a:schemeClr val="accent5">
                <a:lumMod val="60000"/>
                <a:lumOff val="40000"/>
              </a:schemeClr>
            </a:solidFill>
            <a:miter lim="400000"/>
            <a:headEnd type="triangle"/>
          </a:ln>
        </p:spPr>
        <p:txBody>
          <a:bodyPr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2" name="Lehrerrat"/>
          <p:cNvSpPr txBox="1"/>
          <p:nvPr/>
        </p:nvSpPr>
        <p:spPr>
          <a:xfrm>
            <a:off x="6568566" y="3441011"/>
            <a:ext cx="1210858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1400">
                <a:solidFill>
                  <a:srgbClr val="ADADAD"/>
                </a:solidFill>
              </a:defRPr>
            </a:lvl1pPr>
          </a:lstStyle>
          <a:p>
            <a:r>
              <a:rPr sz="1200" b="0" dirty="0" smtClean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Lehrer</a:t>
            </a:r>
            <a:r>
              <a:rPr lang="de-DE" sz="1200" b="0" dirty="0" smtClean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Innen</a:t>
            </a:r>
            <a:r>
              <a:rPr sz="1200" b="0" dirty="0" smtClean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rat</a:t>
            </a:r>
            <a:endParaRPr sz="1200" b="0" dirty="0">
              <a:solidFill>
                <a:schemeClr val="bg2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3" name="Pflegschafts-vorsitz"/>
          <p:cNvSpPr txBox="1"/>
          <p:nvPr/>
        </p:nvSpPr>
        <p:spPr>
          <a:xfrm>
            <a:off x="2037904" y="3364355"/>
            <a:ext cx="1687099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400">
                <a:solidFill>
                  <a:srgbClr val="ADADAD"/>
                </a:solidFill>
              </a:defRPr>
            </a:lvl1pPr>
          </a:lstStyle>
          <a:p>
            <a:r>
              <a:rPr sz="1200" b="0" dirty="0" err="1" smtClean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Pflegschaftsvorsitz</a:t>
            </a:r>
            <a:endParaRPr sz="1200" b="0" dirty="0">
              <a:solidFill>
                <a:schemeClr val="bg2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4" name="Schüler-…"/>
          <p:cNvSpPr txBox="1"/>
          <p:nvPr/>
        </p:nvSpPr>
        <p:spPr>
          <a:xfrm>
            <a:off x="8997533" y="3299271"/>
            <a:ext cx="1822426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defRPr sz="1200">
                <a:solidFill>
                  <a:srgbClr val="ADADAD"/>
                </a:solidFill>
              </a:defRPr>
            </a:pPr>
            <a:r>
              <a:rPr b="0" dirty="0" err="1" smtClean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Schüle</a:t>
            </a:r>
            <a:r>
              <a:rPr lang="de-DE" b="0" dirty="0" smtClean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b="0" dirty="0" err="1" smtClean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sprecherInnen</a:t>
            </a:r>
            <a:endParaRPr b="0" dirty="0">
              <a:solidFill>
                <a:schemeClr val="bg2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8" name="Verbindungslinie"/>
          <p:cNvSpPr/>
          <p:nvPr/>
        </p:nvSpPr>
        <p:spPr>
          <a:xfrm>
            <a:off x="7686945" y="2354561"/>
            <a:ext cx="4643558" cy="10574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10779" y="17956"/>
                  <a:pt x="17979" y="10756"/>
                  <a:pt x="21600" y="0"/>
                </a:cubicBezTo>
              </a:path>
            </a:pathLst>
          </a:custGeom>
          <a:ln w="25400">
            <a:solidFill>
              <a:schemeClr val="bg2">
                <a:lumMod val="75000"/>
              </a:schemeClr>
            </a:solidFill>
            <a:miter lim="400000"/>
            <a:tailEnd type="triangle"/>
          </a:ln>
        </p:spPr>
        <p:txBody>
          <a:bodyPr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8" name="Arbeits-…"/>
          <p:cNvSpPr txBox="1"/>
          <p:nvPr/>
        </p:nvSpPr>
        <p:spPr>
          <a:xfrm>
            <a:off x="11794075" y="1844911"/>
            <a:ext cx="1117037" cy="471924"/>
          </a:xfrm>
          <a:prstGeom prst="rect">
            <a:avLst/>
          </a:prstGeom>
          <a:ln w="12700">
            <a:noFill/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defRPr sz="1400">
                <a:solidFill>
                  <a:srgbClr val="ADADAD"/>
                </a:solidFill>
              </a:defRPr>
            </a:pPr>
            <a:r>
              <a:rPr lang="de-DE" sz="1200" b="0" dirty="0" smtClean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regelmäßige</a:t>
            </a:r>
          </a:p>
          <a:p>
            <a:pPr>
              <a:defRPr sz="1400">
                <a:solidFill>
                  <a:srgbClr val="ADADAD"/>
                </a:solidFill>
              </a:defRPr>
            </a:pPr>
            <a:r>
              <a:rPr sz="1200" b="0" dirty="0" err="1" smtClean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Arbeitstreffen</a:t>
            </a:r>
            <a:endParaRPr sz="1200" b="0" dirty="0">
              <a:solidFill>
                <a:schemeClr val="bg2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9" name="Verbindungslinie"/>
          <p:cNvSpPr/>
          <p:nvPr/>
        </p:nvSpPr>
        <p:spPr>
          <a:xfrm>
            <a:off x="12099140" y="1109458"/>
            <a:ext cx="471817" cy="7286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12347" y="5871"/>
                  <a:pt x="19547" y="13071"/>
                  <a:pt x="21600" y="21600"/>
                </a:cubicBezTo>
              </a:path>
            </a:pathLst>
          </a:custGeom>
          <a:ln w="38100">
            <a:solidFill>
              <a:schemeClr val="bg2">
                <a:lumMod val="75000"/>
              </a:schemeClr>
            </a:solidFill>
            <a:miter lim="400000"/>
            <a:tailEnd type="triangle"/>
          </a:ln>
        </p:spPr>
        <p:txBody>
          <a:bodyPr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Verbindungslinie"/>
          <p:cNvSpPr/>
          <p:nvPr/>
        </p:nvSpPr>
        <p:spPr>
          <a:xfrm flipH="1">
            <a:off x="8494148" y="1269864"/>
            <a:ext cx="2400740" cy="2169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2440" y="15690"/>
                  <a:pt x="9640" y="8490"/>
                  <a:pt x="21600" y="0"/>
                </a:cubicBezTo>
              </a:path>
            </a:pathLst>
          </a:custGeom>
          <a:ln w="19050">
            <a:solidFill>
              <a:srgbClr val="0070C0"/>
            </a:solidFill>
            <a:miter lim="400000"/>
            <a:tailEnd type="triangle"/>
          </a:ln>
        </p:spPr>
        <p:txBody>
          <a:bodyPr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Freihandform 19"/>
          <p:cNvSpPr/>
          <p:nvPr/>
        </p:nvSpPr>
        <p:spPr>
          <a:xfrm>
            <a:off x="8023573" y="1740665"/>
            <a:ext cx="4661285" cy="4092691"/>
          </a:xfrm>
          <a:custGeom>
            <a:avLst/>
            <a:gdLst>
              <a:gd name="connsiteX0" fmla="*/ 3433969 w 4661285"/>
              <a:gd name="connsiteY0" fmla="*/ 0 h 4092691"/>
              <a:gd name="connsiteX1" fmla="*/ 4656841 w 4661285"/>
              <a:gd name="connsiteY1" fmla="*/ 2016087 h 4092691"/>
              <a:gd name="connsiteX2" fmla="*/ 3048379 w 4661285"/>
              <a:gd name="connsiteY2" fmla="*/ 3944039 h 4092691"/>
              <a:gd name="connsiteX3" fmla="*/ 261111 w 4661285"/>
              <a:gd name="connsiteY3" fmla="*/ 3966072 h 4092691"/>
              <a:gd name="connsiteX4" fmla="*/ 283145 w 4661285"/>
              <a:gd name="connsiteY4" fmla="*/ 3988106 h 4092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61285" h="4092691">
                <a:moveTo>
                  <a:pt x="3433969" y="0"/>
                </a:moveTo>
                <a:cubicBezTo>
                  <a:pt x="4077537" y="679373"/>
                  <a:pt x="4721106" y="1358747"/>
                  <a:pt x="4656841" y="2016087"/>
                </a:cubicBezTo>
                <a:cubicBezTo>
                  <a:pt x="4592576" y="2673427"/>
                  <a:pt x="3781001" y="3619042"/>
                  <a:pt x="3048379" y="3944039"/>
                </a:cubicBezTo>
                <a:cubicBezTo>
                  <a:pt x="2315757" y="4269036"/>
                  <a:pt x="721983" y="3958728"/>
                  <a:pt x="261111" y="3966072"/>
                </a:cubicBezTo>
                <a:cubicBezTo>
                  <a:pt x="-199761" y="3973416"/>
                  <a:pt x="41692" y="3980761"/>
                  <a:pt x="283145" y="3988106"/>
                </a:cubicBezTo>
              </a:path>
            </a:pathLst>
          </a:cu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21" name="Freihandform 20"/>
          <p:cNvSpPr/>
          <p:nvPr/>
        </p:nvSpPr>
        <p:spPr>
          <a:xfrm>
            <a:off x="8276852" y="1728764"/>
            <a:ext cx="4216114" cy="4175621"/>
          </a:xfrm>
          <a:custGeom>
            <a:avLst/>
            <a:gdLst>
              <a:gd name="connsiteX0" fmla="*/ 2945081 w 4216114"/>
              <a:gd name="connsiteY0" fmla="*/ 0 h 4054735"/>
              <a:gd name="connsiteX1" fmla="*/ 4215741 w 4216114"/>
              <a:gd name="connsiteY1" fmla="*/ 1816924 h 4054735"/>
              <a:gd name="connsiteX2" fmla="*/ 3040083 w 4216114"/>
              <a:gd name="connsiteY2" fmla="*/ 3705101 h 4054735"/>
              <a:gd name="connsiteX3" fmla="*/ 0 w 4216114"/>
              <a:gd name="connsiteY3" fmla="*/ 4049485 h 4054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16114" h="4054735">
                <a:moveTo>
                  <a:pt x="2945081" y="0"/>
                </a:moveTo>
                <a:cubicBezTo>
                  <a:pt x="3572494" y="599703"/>
                  <a:pt x="4199907" y="1199407"/>
                  <a:pt x="4215741" y="1816924"/>
                </a:cubicBezTo>
                <a:cubicBezTo>
                  <a:pt x="4231575" y="2434441"/>
                  <a:pt x="3742707" y="3333008"/>
                  <a:pt x="3040083" y="3705101"/>
                </a:cubicBezTo>
                <a:cubicBezTo>
                  <a:pt x="2337459" y="4077195"/>
                  <a:pt x="1168729" y="4063340"/>
                  <a:pt x="0" y="4049485"/>
                </a:cubicBezTo>
              </a:path>
            </a:pathLst>
          </a:custGeom>
          <a:noFill/>
          <a:ln w="19050" cap="flat">
            <a:solidFill>
              <a:schemeClr val="bg2">
                <a:lumMod val="50000"/>
              </a:schemeClr>
            </a:solidFill>
            <a:miter lim="400000"/>
            <a:headEnd type="none" w="med" len="med"/>
            <a:tailEnd type="triangl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55" name="Eltern"/>
          <p:cNvSpPr txBox="1"/>
          <p:nvPr/>
        </p:nvSpPr>
        <p:spPr>
          <a:xfrm>
            <a:off x="5075809" y="5234424"/>
            <a:ext cx="2486615" cy="11978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 fontScale="85000" lnSpcReduction="10000"/>
          </a:bodyPr>
          <a:lstStyle>
            <a:lvl1pPr>
              <a:defRPr sz="2800">
                <a:solidFill>
                  <a:srgbClr val="38571A"/>
                </a:solidFill>
              </a:defRPr>
            </a:lvl1pPr>
          </a:lstStyle>
          <a:p>
            <a:r>
              <a:rPr lang="de-DE" dirty="0" smtClean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Lehrkräfte und pädagogisch Mitarbeitende</a:t>
            </a:r>
            <a:endParaRPr dirty="0">
              <a:solidFill>
                <a:schemeClr val="bg2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Lehrerrat"/>
          <p:cNvSpPr txBox="1"/>
          <p:nvPr/>
        </p:nvSpPr>
        <p:spPr>
          <a:xfrm>
            <a:off x="11442687" y="8763967"/>
            <a:ext cx="927295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400">
                <a:solidFill>
                  <a:srgbClr val="ADADAD"/>
                </a:solidFill>
              </a:defRPr>
            </a:lvl1pPr>
          </a:lstStyle>
          <a:p>
            <a:r>
              <a:rPr lang="de-DE" sz="1200" b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Fach-</a:t>
            </a:r>
          </a:p>
          <a:p>
            <a:r>
              <a:rPr lang="de-DE" sz="1200" b="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konfe-renzen</a:t>
            </a:r>
            <a:endParaRPr sz="1200" b="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797730" y="7603129"/>
            <a:ext cx="3355086" cy="71814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1600" b="1" i="0" u="none" strike="noStrike" cap="none" spc="0" normalizeH="0" baseline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Die Gestaltung der Teamstruktur </a:t>
            </a: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1600" b="1" i="0" u="none" strike="noStrike" cap="none" spc="0" normalizeH="0" baseline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liegt bei der einzelnen Schule</a:t>
            </a:r>
            <a:r>
              <a:rPr kumimoji="0" lang="de-DE" sz="2400" b="1" i="0" u="none" strike="noStrike" cap="none" spc="0" normalizeH="0" baseline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endParaRPr kumimoji="0" lang="de-DE" sz="2400" b="1" i="0" u="none" strike="noStrike" cap="none" spc="0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0" name="Kreis"/>
          <p:cNvSpPr/>
          <p:nvPr/>
        </p:nvSpPr>
        <p:spPr>
          <a:xfrm>
            <a:off x="662789" y="8537613"/>
            <a:ext cx="1097874" cy="1078778"/>
          </a:xfrm>
          <a:prstGeom prst="ellipse">
            <a:avLst/>
          </a:prstGeom>
          <a:solidFill>
            <a:schemeClr val="accent1">
              <a:alpha val="28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lang="de-DE" sz="105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Willkom-mensteam</a:t>
            </a:r>
            <a:endParaRPr sz="105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Kreis"/>
          <p:cNvSpPr/>
          <p:nvPr/>
        </p:nvSpPr>
        <p:spPr>
          <a:xfrm>
            <a:off x="5926336" y="8522931"/>
            <a:ext cx="1097874" cy="1078778"/>
          </a:xfrm>
          <a:prstGeom prst="ellipse">
            <a:avLst/>
          </a:prstGeom>
          <a:solidFill>
            <a:schemeClr val="accent1">
              <a:alpha val="28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lang="de-DE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Team der </a:t>
            </a:r>
            <a:r>
              <a:rPr lang="de-DE" sz="12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Schulbe-gleitung</a:t>
            </a:r>
            <a:endParaRPr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Kreis"/>
          <p:cNvSpPr/>
          <p:nvPr/>
        </p:nvSpPr>
        <p:spPr>
          <a:xfrm>
            <a:off x="7227842" y="8507852"/>
            <a:ext cx="1097874" cy="1078778"/>
          </a:xfrm>
          <a:prstGeom prst="ellipse">
            <a:avLst/>
          </a:prstGeom>
          <a:solidFill>
            <a:schemeClr val="accent1">
              <a:alpha val="28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lang="de-DE" sz="120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</a:t>
            </a:r>
            <a:endParaRPr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Benutzerdefiniert</PresentationFormat>
  <Paragraphs>38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Helvetica Light</vt:lpstr>
      <vt:lpstr>Helvetica Neue</vt:lpstr>
      <vt:lpstr>Helvetica Neue Light</vt:lpstr>
      <vt:lpstr>Helvetica Neue Medium</vt:lpstr>
      <vt:lpstr>Helvetica Neue Thin</vt:lpstr>
      <vt:lpstr>Tahoma</vt:lpstr>
      <vt:lpstr>White</vt:lpstr>
      <vt:lpstr>Schulkonferenz Schulleitung, gewählte Erziehungsberechtigte,  gewählte Lehrkräfte, gewählte SchülerInnen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Schulkonferenz Schulleitung, Eltern, LehrerInnen, SchülerInnen</dc:title>
  <dc:creator>U_Semrau</dc:creator>
  <cp:lastModifiedBy>Royé, Cordula</cp:lastModifiedBy>
  <cp:revision>19</cp:revision>
  <dcterms:modified xsi:type="dcterms:W3CDTF">2021-12-09T14:53:19Z</dcterms:modified>
</cp:coreProperties>
</file>