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7" r:id="rId3"/>
    <p:sldId id="257" r:id="rId4"/>
    <p:sldId id="261" r:id="rId5"/>
    <p:sldId id="262" r:id="rId6"/>
    <p:sldId id="264" r:id="rId7"/>
    <p:sldId id="271" r:id="rId8"/>
    <p:sldId id="258" r:id="rId9"/>
    <p:sldId id="272" r:id="rId10"/>
    <p:sldId id="268" r:id="rId11"/>
    <p:sldId id="263" r:id="rId12"/>
    <p:sldId id="265" r:id="rId1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ters, Bianca" initials="BR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734" autoAdjust="0"/>
  </p:normalViewPr>
  <p:slideViewPr>
    <p:cSldViewPr>
      <p:cViewPr varScale="1">
        <p:scale>
          <a:sx n="112" d="100"/>
          <a:sy n="112" d="100"/>
        </p:scale>
        <p:origin x="-1500" y="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8-01-23T13:23:03.600" idx="7">
    <p:pos x="10" y="10"/>
    <p:text>Folie ist doppelt? 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340F76-87B5-47A0-818B-10F5AB16FE0E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FF6DA-2670-4CA8-ABF8-A543E85BCD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8853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Link</a:t>
            </a:r>
            <a:r>
              <a:rPr lang="de-DE" baseline="0" dirty="0" smtClean="0"/>
              <a:t> auf </a:t>
            </a:r>
            <a:r>
              <a:rPr lang="de-DE" baseline="0" dirty="0" err="1" smtClean="0"/>
              <a:t>Erklärtext</a:t>
            </a:r>
            <a:r>
              <a:rPr lang="de-DE" baseline="0" dirty="0" smtClean="0"/>
              <a:t>: https://www.schulentwicklung.nrw.de/cms/inklusiver-fachunterricht/zum-fach-englisch/weiterfuehrende-informationen/weiterfuehrende-informationen.html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6DA-2670-4CA8-ABF8-A543E85BCDB7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66218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bitte bei den unterstrichenen Passagen direkte Links setzen:</a:t>
            </a:r>
          </a:p>
          <a:p>
            <a:pPr marL="171450" indent="-171450">
              <a:buFontTx/>
              <a:buChar char="-"/>
            </a:pPr>
            <a:r>
              <a:rPr lang="de-DE" dirty="0" smtClean="0"/>
              <a:t>KLP Gymnasium: https://www.schulentwicklung.nrw.de/lehrplaene/lehrplan/18/gym8_englisch.pdf </a:t>
            </a:r>
          </a:p>
          <a:p>
            <a:pPr marL="171450" indent="-171450">
              <a:buFontTx/>
              <a:buChar char="-"/>
            </a:pPr>
            <a:r>
              <a:rPr lang="de-DE" dirty="0" smtClean="0"/>
              <a:t>Schulinterner Beispiellehrplan:</a:t>
            </a:r>
            <a:r>
              <a:rPr lang="de-DE" baseline="0" dirty="0" smtClean="0"/>
              <a:t> https://www.schulentwicklung.nrw.de/lehrplaene/upload/klp_SI/G8/e/SILP_Gym_G8_Englisch.pdf </a:t>
            </a:r>
            <a:endParaRPr lang="de-DE" dirty="0" smtClean="0"/>
          </a:p>
          <a:p>
            <a:pPr marL="171450" indent="-171450">
              <a:buFontTx/>
              <a:buChar char="-"/>
            </a:pPr>
            <a:r>
              <a:rPr lang="de-DE" dirty="0" smtClean="0"/>
              <a:t>Link setzen</a:t>
            </a:r>
            <a:r>
              <a:rPr lang="de-DE" baseline="0" dirty="0" smtClean="0"/>
              <a:t> auf entsprechenden Text in den Planungshinweisen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KLP Hauptschule: https://www.schulentwicklung.nrw.de/lehrplaene/lehrplan/15/Engl_HS_KLP_Endfassung.pdf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Entwicklungschancen: https://www.schulentwicklung.nrw.de/cms/inklusiver-fachunterricht/entwicklungsbereiche/entwicklungsbereiche.html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6DA-2670-4CA8-ABF8-A543E85BCDB7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7864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Link</a:t>
            </a:r>
            <a:r>
              <a:rPr lang="de-DE" baseline="0" dirty="0" smtClean="0"/>
              <a:t> auf </a:t>
            </a:r>
            <a:r>
              <a:rPr lang="de-DE" baseline="0" dirty="0" err="1" smtClean="0"/>
              <a:t>Erklärtext</a:t>
            </a:r>
            <a:r>
              <a:rPr lang="de-DE" baseline="0" dirty="0" smtClean="0"/>
              <a:t>: https://www.schulentwicklung.nrw.de/cms/inklusiver-fachunterricht/zum-fach-englisch/weiterfuehrende-informationen/weiterfuehrende-informationen.html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6DA-2670-4CA8-ABF8-A543E85BCDB7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66218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Link</a:t>
            </a:r>
            <a:r>
              <a:rPr lang="de-DE" baseline="0" dirty="0" smtClean="0"/>
              <a:t> auf </a:t>
            </a:r>
            <a:r>
              <a:rPr lang="de-DE" baseline="0" dirty="0" err="1" smtClean="0"/>
              <a:t>Erklärtext</a:t>
            </a:r>
            <a:r>
              <a:rPr lang="de-DE" baseline="0" dirty="0" smtClean="0"/>
              <a:t>: https://www.schulentwicklung.nrw.de/cms/inklusiver-fachunterricht/zum-fach-englisch/weiterfuehrende-informationen/weiterfuehrende-informationen.html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6DA-2670-4CA8-ABF8-A543E85BCDB7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66218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Link</a:t>
            </a:r>
            <a:r>
              <a:rPr lang="de-DE" baseline="0" dirty="0" smtClean="0"/>
              <a:t> auf </a:t>
            </a:r>
            <a:r>
              <a:rPr lang="de-DE" baseline="0" dirty="0" err="1" smtClean="0"/>
              <a:t>Erklärtext</a:t>
            </a:r>
            <a:r>
              <a:rPr lang="de-DE" baseline="0" dirty="0" smtClean="0"/>
              <a:t>: https://www.schulentwicklung.nrw.de/cms/inklusiver-fachunterricht/zum-fach-englisch/weiterfuehrende-informationen/weiterfuehrende-informationen.html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6DA-2670-4CA8-ABF8-A543E85BCDB7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6621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Link</a:t>
            </a:r>
            <a:r>
              <a:rPr lang="de-DE" baseline="0" dirty="0" smtClean="0"/>
              <a:t> auf </a:t>
            </a:r>
            <a:r>
              <a:rPr lang="de-DE" baseline="0" dirty="0" err="1" smtClean="0"/>
              <a:t>Erklärtext</a:t>
            </a:r>
            <a:r>
              <a:rPr lang="de-DE" baseline="0" dirty="0" smtClean="0"/>
              <a:t>: https://www.schulentwicklung.nrw.de/cms/inklusiver-fachunterricht/zum-fach-englisch/weiterfuehrende-informationen/weiterfuehrende-informationen.html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6DA-2670-4CA8-ABF8-A543E85BCDB7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66218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Link</a:t>
            </a:r>
            <a:r>
              <a:rPr lang="de-DE" baseline="0" dirty="0" smtClean="0"/>
              <a:t> auf </a:t>
            </a:r>
            <a:r>
              <a:rPr lang="de-DE" baseline="0" dirty="0" err="1" smtClean="0"/>
              <a:t>Erklärtext</a:t>
            </a:r>
            <a:r>
              <a:rPr lang="de-DE" baseline="0" dirty="0" smtClean="0"/>
              <a:t>: https://www.schulentwicklung.nrw.de/cms/inklusiver-fachunterricht/zum-fach-englisch/weiterfuehrende-informationen/weiterfuehrende-informationen.html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6DA-2670-4CA8-ABF8-A543E85BCDB7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66218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Link</a:t>
            </a:r>
            <a:r>
              <a:rPr lang="de-DE" baseline="0" dirty="0" smtClean="0"/>
              <a:t> auf </a:t>
            </a:r>
            <a:r>
              <a:rPr lang="de-DE" baseline="0" dirty="0" err="1" smtClean="0"/>
              <a:t>Erklärtext</a:t>
            </a:r>
            <a:r>
              <a:rPr lang="de-DE" baseline="0" dirty="0" smtClean="0"/>
              <a:t>: https://www.schulentwicklung.nrw.de/cms/inklusiver-fachunterricht/zum-fach-englisch/weiterfuehrende-informationen/weiterfuehrende-informationen.html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6DA-2670-4CA8-ABF8-A543E85BCDB7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66218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Link</a:t>
            </a:r>
            <a:r>
              <a:rPr lang="de-DE" baseline="0" dirty="0" smtClean="0"/>
              <a:t> auf </a:t>
            </a:r>
            <a:r>
              <a:rPr lang="de-DE" baseline="0" dirty="0" err="1" smtClean="0"/>
              <a:t>Erklärtext</a:t>
            </a:r>
            <a:r>
              <a:rPr lang="de-DE" baseline="0" dirty="0" smtClean="0"/>
              <a:t>: https://www.schulentwicklung.nrw.de/cms/inklusiver-fachunterricht/zum-fach-englisch/weiterfuehrende-informationen/weiterfuehrende-informationen.html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6DA-2670-4CA8-ABF8-A543E85BCDB7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6621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4A3-88B6-4AE2-9373-7A4DF0880EDF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6850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4A3-88B6-4AE2-9373-7A4DF0880EDF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4615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4A3-88B6-4AE2-9373-7A4DF0880EDF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07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4A3-88B6-4AE2-9373-7A4DF0880EDF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408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4A3-88B6-4AE2-9373-7A4DF0880EDF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983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4A3-88B6-4AE2-9373-7A4DF0880EDF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5779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4A3-88B6-4AE2-9373-7A4DF0880EDF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5934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4A3-88B6-4AE2-9373-7A4DF0880EDF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245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4A3-88B6-4AE2-9373-7A4DF0880EDF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191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4A3-88B6-4AE2-9373-7A4DF0880EDF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9594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4A3-88B6-4AE2-9373-7A4DF0880EDF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6899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7F4A3-88B6-4AE2-9373-7A4DF0880EDF}" type="datetimeFigureOut">
              <a:rPr lang="de-DE" smtClean="0"/>
              <a:t>24.01.2018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3728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comments" Target="../comments/commen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2331691"/>
          </a:xfrm>
        </p:spPr>
        <p:txBody>
          <a:bodyPr>
            <a:normAutofit/>
          </a:bodyPr>
          <a:lstStyle/>
          <a:p>
            <a:r>
              <a:rPr lang="de-DE" dirty="0" smtClean="0"/>
              <a:t>Erstellen eines </a:t>
            </a:r>
            <a:r>
              <a:rPr lang="de-DE" i="1" dirty="0" err="1" smtClean="0"/>
              <a:t>job</a:t>
            </a:r>
            <a:r>
              <a:rPr lang="de-DE" i="1" dirty="0" smtClean="0"/>
              <a:t> </a:t>
            </a:r>
            <a:r>
              <a:rPr lang="de-DE" i="1" dirty="0" err="1" smtClean="0"/>
              <a:t>book</a:t>
            </a:r>
            <a:r>
              <a:rPr lang="de-DE" i="1" dirty="0" smtClean="0"/>
              <a:t/>
            </a:r>
            <a:br>
              <a:rPr lang="de-DE" i="1" dirty="0" smtClean="0"/>
            </a:br>
            <a:r>
              <a:rPr lang="de-DE" sz="3200" dirty="0" smtClean="0"/>
              <a:t>eine Lernaufgabe </a:t>
            </a: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 smtClean="0"/>
              <a:t>bestehend </a:t>
            </a:r>
            <a:r>
              <a:rPr lang="de-DE" sz="3200" dirty="0" smtClean="0"/>
              <a:t>aus verschiedenen </a:t>
            </a:r>
            <a:r>
              <a:rPr lang="de-DE" sz="3200" dirty="0" smtClean="0"/>
              <a:t>Bausteinen</a:t>
            </a:r>
            <a:endParaRPr lang="de-DE" sz="32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755576" y="4293096"/>
            <a:ext cx="7704856" cy="1752600"/>
          </a:xfrm>
        </p:spPr>
        <p:txBody>
          <a:bodyPr>
            <a:normAutofit fontScale="85000" lnSpcReduction="20000"/>
          </a:bodyPr>
          <a:lstStyle/>
          <a:p>
            <a:r>
              <a:rPr lang="de-DE" dirty="0" smtClean="0"/>
              <a:t>eingebettet in das Unterrichtsvorhaben:</a:t>
            </a:r>
            <a:br>
              <a:rPr lang="de-DE" dirty="0" smtClean="0"/>
            </a:br>
            <a:r>
              <a:rPr lang="de-DE" i="1" dirty="0" err="1" smtClean="0"/>
              <a:t>Your</a:t>
            </a:r>
            <a:r>
              <a:rPr lang="de-DE" i="1" dirty="0" smtClean="0"/>
              <a:t> </a:t>
            </a:r>
            <a:r>
              <a:rPr lang="de-DE" i="1" dirty="0" err="1" smtClean="0"/>
              <a:t>dream</a:t>
            </a:r>
            <a:r>
              <a:rPr lang="de-DE" i="1" dirty="0" smtClean="0"/>
              <a:t> </a:t>
            </a:r>
            <a:r>
              <a:rPr lang="de-DE" i="1" dirty="0" err="1" smtClean="0"/>
              <a:t>job</a:t>
            </a:r>
            <a:r>
              <a:rPr lang="de-DE" i="1" dirty="0" smtClean="0"/>
              <a:t> – </a:t>
            </a:r>
            <a:r>
              <a:rPr lang="de-DE" i="1" dirty="0" err="1" smtClean="0"/>
              <a:t>get</a:t>
            </a:r>
            <a:r>
              <a:rPr lang="de-DE" i="1" dirty="0" smtClean="0"/>
              <a:t> the </a:t>
            </a:r>
            <a:r>
              <a:rPr lang="de-DE" i="1" dirty="0" err="1" smtClean="0"/>
              <a:t>future</a:t>
            </a:r>
            <a:r>
              <a:rPr lang="de-DE" i="1" dirty="0" smtClean="0"/>
              <a:t> </a:t>
            </a:r>
            <a:r>
              <a:rPr lang="de-DE" i="1" dirty="0" err="1" smtClean="0"/>
              <a:t>started</a:t>
            </a:r>
            <a:r>
              <a:rPr lang="de-DE" i="1" dirty="0" smtClean="0"/>
              <a:t/>
            </a:r>
            <a:br>
              <a:rPr lang="de-DE" i="1" dirty="0" smtClean="0"/>
            </a:br>
            <a:r>
              <a:rPr lang="de-DE" dirty="0" smtClean="0"/>
              <a:t>aus dem SILP (Klasse 9.1.1 Gy) </a:t>
            </a:r>
            <a:br>
              <a:rPr lang="de-DE" dirty="0" smtClean="0"/>
            </a:br>
            <a:r>
              <a:rPr lang="de-DE" dirty="0" smtClean="0"/>
              <a:t>mit Impulsen zur Binnendifferenzierung / </a:t>
            </a:r>
            <a:br>
              <a:rPr lang="de-DE" dirty="0" smtClean="0"/>
            </a:br>
            <a:r>
              <a:rPr lang="de-DE" dirty="0" smtClean="0"/>
              <a:t>zum zieldifferenten Lernen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69194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95536" y="332656"/>
            <a:ext cx="8424936" cy="7879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Merkmale einer </a:t>
            </a:r>
            <a:r>
              <a:rPr lang="de-DE" u="sng" dirty="0" smtClean="0"/>
              <a:t>Lernaufgabe</a:t>
            </a:r>
            <a:r>
              <a:rPr lang="de-DE" dirty="0" smtClean="0"/>
              <a:t>:</a:t>
            </a:r>
          </a:p>
          <a:p>
            <a:endParaRPr lang="de-DE" dirty="0"/>
          </a:p>
          <a:p>
            <a:r>
              <a:rPr lang="de-DE" b="1" dirty="0" smtClean="0"/>
              <a:t>	</a:t>
            </a:r>
          </a:p>
          <a:p>
            <a:r>
              <a:rPr lang="de-DE" b="1" dirty="0"/>
              <a:t>	</a:t>
            </a:r>
            <a:r>
              <a:rPr lang="de-DE" b="1" dirty="0" smtClean="0"/>
              <a:t>	</a:t>
            </a:r>
            <a:r>
              <a:rPr lang="de-DE" sz="2000" b="1" dirty="0" smtClean="0">
                <a:solidFill>
                  <a:schemeClr val="accent1">
                    <a:lumMod val="75000"/>
                  </a:schemeClr>
                </a:solidFill>
              </a:rPr>
              <a:t>Übungen</a:t>
            </a:r>
            <a:r>
              <a:rPr lang="de-DE" dirty="0" smtClean="0"/>
              <a:t> fördern grundlegende </a:t>
            </a:r>
          </a:p>
          <a:p>
            <a:r>
              <a:rPr lang="de-DE" dirty="0"/>
              <a:t>	</a:t>
            </a:r>
            <a:r>
              <a:rPr lang="de-DE" dirty="0" smtClean="0"/>
              <a:t>	sprachliche Kompetenzen.</a:t>
            </a:r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  <a:p>
            <a:r>
              <a:rPr lang="de-DE" dirty="0" smtClean="0"/>
              <a:t>		→ die Auswahl der Übungen erfolgt</a:t>
            </a:r>
            <a:br>
              <a:rPr lang="de-DE" dirty="0" smtClean="0"/>
            </a:br>
            <a:r>
              <a:rPr lang="de-DE" dirty="0" smtClean="0"/>
              <a:t>		individuell für einzelne </a:t>
            </a:r>
            <a:r>
              <a:rPr lang="de-DE" dirty="0" err="1" smtClean="0"/>
              <a:t>SuS</a:t>
            </a:r>
            <a:endParaRPr lang="de-DE" dirty="0" smtClean="0"/>
          </a:p>
          <a:p>
            <a:endParaRPr lang="de-DE" dirty="0"/>
          </a:p>
          <a:p>
            <a:r>
              <a:rPr lang="de-DE" dirty="0" smtClean="0"/>
              <a:t>		→ </a:t>
            </a:r>
            <a:r>
              <a:rPr lang="de-DE" dirty="0"/>
              <a:t>die </a:t>
            </a:r>
            <a:r>
              <a:rPr lang="de-DE" dirty="0" smtClean="0"/>
              <a:t>Übungen sind </a:t>
            </a:r>
            <a:r>
              <a:rPr lang="de-DE" dirty="0"/>
              <a:t>mit </a:t>
            </a:r>
          </a:p>
          <a:p>
            <a:r>
              <a:rPr lang="de-DE" dirty="0"/>
              <a:t>		Hinweisen zur Differenzierung bzw. </a:t>
            </a:r>
            <a:br>
              <a:rPr lang="de-DE" dirty="0"/>
            </a:br>
            <a:r>
              <a:rPr lang="de-DE" dirty="0"/>
              <a:t>		mit Impulsen </a:t>
            </a:r>
          </a:p>
          <a:p>
            <a:r>
              <a:rPr lang="de-DE" dirty="0"/>
              <a:t>		zum zieldifferenten Lernen versehen</a:t>
            </a:r>
          </a:p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		</a:t>
            </a:r>
          </a:p>
          <a:p>
            <a:r>
              <a:rPr lang="de-DE" dirty="0" smtClean="0"/>
              <a:t>					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08720"/>
            <a:ext cx="1814156" cy="5226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4" y="908720"/>
            <a:ext cx="2197413" cy="5411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746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2656"/>
            <a:ext cx="9144000" cy="612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64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95536" y="332656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Verlinkungen in der Online-Darstellung</a:t>
            </a:r>
          </a:p>
          <a:p>
            <a:endParaRPr lang="de-DE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348880"/>
            <a:ext cx="7744941" cy="1081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981" y="2057414"/>
            <a:ext cx="7741624" cy="291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hteckige Legende 5"/>
          <p:cNvSpPr/>
          <p:nvPr/>
        </p:nvSpPr>
        <p:spPr>
          <a:xfrm>
            <a:off x="755576" y="836712"/>
            <a:ext cx="2376264" cy="954107"/>
          </a:xfrm>
          <a:prstGeom prst="wedgeRectCallout">
            <a:avLst>
              <a:gd name="adj1" fmla="val -1984"/>
              <a:gd name="adj2" fmla="val 93984"/>
            </a:avLst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ausführliche Darstellung auf einer neuen Seite, die sich durch Anklicken der Überschrift öffnet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1" name="Rechteckige Legende 10"/>
          <p:cNvSpPr/>
          <p:nvPr/>
        </p:nvSpPr>
        <p:spPr>
          <a:xfrm>
            <a:off x="6228184" y="666164"/>
            <a:ext cx="2376264" cy="954107"/>
          </a:xfrm>
          <a:prstGeom prst="wedgeRectCallout">
            <a:avLst>
              <a:gd name="adj1" fmla="val -22203"/>
              <a:gd name="adj2" fmla="val 98045"/>
            </a:avLst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ausführliche Darstellung auf einer neuen Seite, die sich durch Anklicken der Überschrift öffnet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2" name="Rechteckige Legende 11"/>
          <p:cNvSpPr/>
          <p:nvPr/>
        </p:nvSpPr>
        <p:spPr>
          <a:xfrm>
            <a:off x="3563888" y="3933056"/>
            <a:ext cx="2376264" cy="954107"/>
          </a:xfrm>
          <a:prstGeom prst="wedgeRectCallout">
            <a:avLst>
              <a:gd name="adj1" fmla="val 44323"/>
              <a:gd name="adj2" fmla="val -130992"/>
            </a:avLst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ausführliche Darstellung auf einer neuen Seite, die sich durch Anklicken der Überschrift öffnet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" name="Pfeil nach unten 2"/>
          <p:cNvSpPr/>
          <p:nvPr/>
        </p:nvSpPr>
        <p:spPr>
          <a:xfrm rot="10800000" flipV="1">
            <a:off x="8349605" y="1521688"/>
            <a:ext cx="288032" cy="4310580"/>
          </a:xfrm>
          <a:prstGeom prst="downArrow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Pfeil nach unten 8"/>
          <p:cNvSpPr/>
          <p:nvPr/>
        </p:nvSpPr>
        <p:spPr>
          <a:xfrm rot="10800000" flipH="1" flipV="1">
            <a:off x="5652120" y="4797152"/>
            <a:ext cx="288032" cy="1035115"/>
          </a:xfrm>
          <a:prstGeom prst="downArrow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5796135" y="5832268"/>
            <a:ext cx="3168353" cy="738664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dirty="0"/>
              <a:t>auf diesen Seiten:</a:t>
            </a:r>
          </a:p>
          <a:p>
            <a:r>
              <a:rPr lang="de-DE" sz="1400" dirty="0"/>
              <a:t>direkte Verlinkung zu exemplarischen Materialien in der Materialdatenbank</a:t>
            </a:r>
          </a:p>
        </p:txBody>
      </p:sp>
    </p:spTree>
    <p:extLst>
      <p:ext uri="{BB962C8B-B14F-4D97-AF65-F5344CB8AC3E}">
        <p14:creationId xmlns:p14="http://schemas.microsoft.com/office/powerpoint/2010/main" val="64044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95536" y="332656"/>
            <a:ext cx="8424936" cy="9787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Merkmale der </a:t>
            </a:r>
            <a:r>
              <a:rPr lang="de-DE" u="sng" dirty="0" smtClean="0"/>
              <a:t>Lernaufgabe</a:t>
            </a:r>
            <a:r>
              <a:rPr lang="de-DE" dirty="0"/>
              <a:t> </a:t>
            </a:r>
            <a:r>
              <a:rPr lang="de-DE" dirty="0" smtClean="0"/>
              <a:t>(kurze Zusammenfassung):</a:t>
            </a:r>
          </a:p>
          <a:p>
            <a:endParaRPr lang="de-DE" b="1" dirty="0"/>
          </a:p>
          <a:p>
            <a:r>
              <a:rPr lang="de-DE" b="1" dirty="0" smtClean="0"/>
              <a:t>ein gemeinsames Produkt steht am Ende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/>
          </a:p>
          <a:p>
            <a:pPr lvl="8"/>
            <a:r>
              <a:rPr lang="de-DE" b="1" dirty="0" smtClean="0"/>
              <a:t>der Ausgangspunkt wird durch eine </a:t>
            </a:r>
          </a:p>
          <a:p>
            <a:pPr lvl="7"/>
            <a:r>
              <a:rPr lang="de-DE" b="1" dirty="0" smtClean="0"/>
              <a:t>	motivierende Hinführung markiert, die an das </a:t>
            </a:r>
          </a:p>
          <a:p>
            <a:r>
              <a:rPr lang="de-DE" b="1" dirty="0" smtClean="0"/>
              <a:t>				Vorwissen der </a:t>
            </a:r>
            <a:r>
              <a:rPr lang="de-DE" b="1" dirty="0" err="1" smtClean="0"/>
              <a:t>SuS</a:t>
            </a:r>
            <a:r>
              <a:rPr lang="de-DE" b="1" dirty="0" smtClean="0"/>
              <a:t> anknüpft</a:t>
            </a:r>
            <a:endParaRPr lang="de-DE" b="1" dirty="0"/>
          </a:p>
          <a:p>
            <a:r>
              <a:rPr lang="de-DE" b="1" dirty="0" smtClean="0"/>
              <a:t>gliedert sich in unter-</a:t>
            </a:r>
          </a:p>
          <a:p>
            <a:r>
              <a:rPr lang="de-DE" b="1" dirty="0" smtClean="0"/>
              <a:t>schiedliche Bausteine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/>
          </a:p>
          <a:p>
            <a:r>
              <a:rPr lang="de-DE" b="1" dirty="0" smtClean="0"/>
              <a:t>der Erwerb von 			</a:t>
            </a:r>
            <a:r>
              <a:rPr lang="de-DE" b="1" dirty="0"/>
              <a:t>	der Handlungsvollzug erfolgt in </a:t>
            </a:r>
            <a:r>
              <a:rPr lang="de-DE" b="1" dirty="0" smtClean="0"/>
              <a:t>notwendigen Grundlagen			situativen </a:t>
            </a:r>
            <a:r>
              <a:rPr lang="de-DE" b="1" dirty="0"/>
              <a:t>Aufgaben</a:t>
            </a:r>
          </a:p>
          <a:p>
            <a:r>
              <a:rPr lang="de-DE" b="1" dirty="0" smtClean="0"/>
              <a:t>erfolgt </a:t>
            </a:r>
            <a:r>
              <a:rPr lang="de-DE" b="1" dirty="0"/>
              <a:t>durch Übungen</a:t>
            </a:r>
          </a:p>
          <a:p>
            <a:r>
              <a:rPr lang="de-DE" b="1" dirty="0" smtClean="0"/>
              <a:t>				</a:t>
            </a:r>
            <a:endParaRPr lang="de-D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 smtClean="0"/>
          </a:p>
          <a:p>
            <a:endParaRPr lang="de-DE" sz="2400" b="1" dirty="0" smtClean="0"/>
          </a:p>
          <a:p>
            <a:r>
              <a:rPr lang="de-DE" sz="2400" b="1" dirty="0" smtClean="0"/>
              <a:t> </a:t>
            </a:r>
            <a:r>
              <a:rPr lang="de-DE" b="1" dirty="0"/>
              <a:t>alle erworbenen Kompetenzen münden im </a:t>
            </a:r>
            <a:r>
              <a:rPr lang="de-DE" b="1" dirty="0" smtClean="0"/>
              <a:t>Endprodukt </a:t>
            </a:r>
            <a:r>
              <a:rPr lang="de-DE" b="1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dem </a:t>
            </a:r>
            <a:r>
              <a:rPr lang="de-DE" b="1" dirty="0" err="1" smtClean="0">
                <a:solidFill>
                  <a:schemeClr val="accent6">
                    <a:lumMod val="75000"/>
                  </a:schemeClr>
                </a:solidFill>
              </a:rPr>
              <a:t>job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de-DE" b="1" dirty="0" err="1" smtClean="0">
                <a:solidFill>
                  <a:schemeClr val="accent6">
                    <a:lumMod val="75000"/>
                  </a:schemeClr>
                </a:solidFill>
              </a:rPr>
              <a:t>book</a:t>
            </a:r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endParaRPr lang="de-DE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de-DE" b="1" dirty="0"/>
              <a:t/>
            </a:r>
            <a:br>
              <a:rPr lang="de-DE" b="1" dirty="0"/>
            </a:br>
            <a:endParaRPr lang="de-DE" b="1" dirty="0"/>
          </a:p>
          <a:p>
            <a:endParaRPr lang="de-DE" dirty="0" smtClean="0"/>
          </a:p>
          <a:p>
            <a:pPr lvl="1"/>
            <a:r>
              <a:rPr lang="de-DE" dirty="0" smtClean="0"/>
              <a:t>			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3" name="Pfeil in vier Richtungen 2"/>
          <p:cNvSpPr/>
          <p:nvPr/>
        </p:nvSpPr>
        <p:spPr>
          <a:xfrm>
            <a:off x="2771800" y="1340768"/>
            <a:ext cx="2016224" cy="4248472"/>
          </a:xfrm>
          <a:prstGeom prst="quadArrow">
            <a:avLst>
              <a:gd name="adj1" fmla="val 4052"/>
              <a:gd name="adj2" fmla="val 10201"/>
              <a:gd name="adj3" fmla="val 22500"/>
            </a:avLst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77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2656"/>
            <a:ext cx="9144000" cy="612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3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07373" y="476672"/>
            <a:ext cx="8208912" cy="53553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b="1" dirty="0" smtClean="0"/>
              <a:t>Kompetenzerwartungen</a:t>
            </a:r>
            <a:endParaRPr lang="de-DE" dirty="0" smtClean="0"/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entsprechend des </a:t>
            </a:r>
            <a:r>
              <a:rPr lang="de-DE" u="sng" dirty="0" smtClean="0"/>
              <a:t>KLP Gymnasium  G8 Klasse 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hier konkretisiert im Unterrichtsvorhaben aus dem </a:t>
            </a:r>
            <a:br>
              <a:rPr lang="de-DE" dirty="0" smtClean="0"/>
            </a:br>
            <a:r>
              <a:rPr lang="de-DE" u="sng" dirty="0" smtClean="0"/>
              <a:t>Schulinternen Beispiellehrplan (G 8)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und für </a:t>
            </a:r>
            <a:r>
              <a:rPr lang="de-DE" u="sng" dirty="0" err="1" smtClean="0"/>
              <a:t>SuS</a:t>
            </a:r>
            <a:r>
              <a:rPr lang="de-DE" u="sng" dirty="0" smtClean="0"/>
              <a:t> im zieldifferenten Bildungsgang Lernen </a:t>
            </a:r>
            <a:r>
              <a:rPr lang="de-DE" dirty="0" smtClean="0"/>
              <a:t>entsprechend </a:t>
            </a:r>
            <a:r>
              <a:rPr lang="de-DE" u="sng" dirty="0" smtClean="0"/>
              <a:t>KLP Hauptschule Klasse 7/8</a:t>
            </a:r>
            <a:r>
              <a:rPr lang="de-DE" dirty="0" smtClean="0"/>
              <a:t> ausgewiesen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r>
              <a:rPr lang="de-DE" b="1" u="sng" dirty="0" smtClean="0"/>
              <a:t>Entwicklungschancen</a:t>
            </a:r>
            <a:endParaRPr lang="de-DE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aus den basalen Entwicklungsbereichen abgeleitete Entwicklungschancen markieren individuelle Förderansätze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Beispiel:</a:t>
            </a:r>
            <a:r>
              <a:rPr lang="de-DE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581128"/>
            <a:ext cx="531495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1913" y="4228057"/>
            <a:ext cx="42767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Nach links gekrümmter Pfeil 2"/>
          <p:cNvSpPr/>
          <p:nvPr/>
        </p:nvSpPr>
        <p:spPr>
          <a:xfrm>
            <a:off x="5148064" y="4450057"/>
            <a:ext cx="2160240" cy="635127"/>
          </a:xfrm>
          <a:prstGeom prst="curvedLeftArrow">
            <a:avLst>
              <a:gd name="adj1" fmla="val 8535"/>
              <a:gd name="adj2" fmla="val 19914"/>
              <a:gd name="adj3" fmla="val 25000"/>
            </a:avLst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4" name="Nach rechts gekrümmter Pfeil 3"/>
          <p:cNvSpPr/>
          <p:nvPr/>
        </p:nvSpPr>
        <p:spPr>
          <a:xfrm>
            <a:off x="1763687" y="4293096"/>
            <a:ext cx="1224137" cy="360040"/>
          </a:xfrm>
          <a:prstGeom prst="curvedRightArrow">
            <a:avLst>
              <a:gd name="adj1" fmla="val 25000"/>
              <a:gd name="adj2" fmla="val 16095"/>
              <a:gd name="adj3" fmla="val 25000"/>
            </a:avLst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68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95536" y="332656"/>
            <a:ext cx="8424936" cy="9233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Merkmale der </a:t>
            </a:r>
            <a:r>
              <a:rPr lang="de-DE" u="sng" dirty="0" smtClean="0"/>
              <a:t>Lernaufgabe</a:t>
            </a:r>
            <a:r>
              <a:rPr lang="de-DE" dirty="0" smtClean="0"/>
              <a:t>: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 smtClean="0"/>
              <a:t>5 Bausteine  </a:t>
            </a:r>
            <a:r>
              <a:rPr lang="de-DE" dirty="0" smtClean="0"/>
              <a:t>gliedern die Lernaufgabe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diese ergeben sich aus der Logik des SILP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r>
              <a:rPr lang="de-DE" dirty="0"/>
              <a:t>→ die </a:t>
            </a:r>
            <a:r>
              <a:rPr lang="de-DE" b="1" dirty="0"/>
              <a:t>Auswahl </a:t>
            </a:r>
            <a:r>
              <a:rPr lang="de-DE" b="1" dirty="0" smtClean="0"/>
              <a:t>und Anzahl der Module </a:t>
            </a:r>
          </a:p>
          <a:p>
            <a:r>
              <a:rPr lang="de-DE" dirty="0" smtClean="0"/>
              <a:t>erfolgt für die </a:t>
            </a:r>
            <a:r>
              <a:rPr lang="de-DE" dirty="0" err="1" smtClean="0"/>
              <a:t>SuS</a:t>
            </a:r>
            <a:r>
              <a:rPr lang="de-DE" dirty="0" smtClean="0"/>
              <a:t> in den</a:t>
            </a:r>
            <a:br>
              <a:rPr lang="de-DE" dirty="0" smtClean="0"/>
            </a:br>
            <a:r>
              <a:rPr lang="de-DE" dirty="0" smtClean="0"/>
              <a:t>zieldifferenten Bildungsgängen </a:t>
            </a:r>
          </a:p>
          <a:p>
            <a:r>
              <a:rPr lang="de-DE" dirty="0" smtClean="0"/>
              <a:t>individuell </a:t>
            </a:r>
            <a:r>
              <a:rPr lang="de-DE" dirty="0"/>
              <a:t>für einzelne </a:t>
            </a:r>
            <a:r>
              <a:rPr lang="de-DE" dirty="0" err="1" smtClean="0"/>
              <a:t>SuS</a:t>
            </a:r>
            <a:endParaRPr lang="de-DE" dirty="0" smtClean="0"/>
          </a:p>
          <a:p>
            <a:r>
              <a:rPr lang="de-DE" dirty="0" smtClean="0"/>
              <a:t>(Möglichkeit der Differenzierung)</a:t>
            </a:r>
          </a:p>
          <a:p>
            <a:endParaRPr lang="de-DE" dirty="0"/>
          </a:p>
          <a:p>
            <a:endParaRPr lang="de-DE" dirty="0" smtClean="0"/>
          </a:p>
          <a:p>
            <a:r>
              <a:rPr lang="de-DE" dirty="0"/>
              <a:t>→ </a:t>
            </a:r>
            <a:r>
              <a:rPr lang="de-DE" dirty="0" smtClean="0"/>
              <a:t>es können auch nur </a:t>
            </a:r>
            <a:r>
              <a:rPr lang="de-DE" b="1" dirty="0" smtClean="0"/>
              <a:t>einzelne Module </a:t>
            </a:r>
            <a:r>
              <a:rPr lang="de-DE" dirty="0" smtClean="0"/>
              <a:t>als</a:t>
            </a:r>
            <a:br>
              <a:rPr lang="de-DE" dirty="0" smtClean="0"/>
            </a:br>
            <a:r>
              <a:rPr lang="de-DE" dirty="0" smtClean="0"/>
              <a:t>Lernaufgabe gestaltet werden</a:t>
            </a:r>
            <a:endParaRPr lang="de-DE" dirty="0"/>
          </a:p>
          <a:p>
            <a:r>
              <a:rPr lang="de-DE" dirty="0"/>
              <a:t>(Möglichkeit der Differenzierung)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		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/>
          </a:p>
          <a:p>
            <a:endParaRPr lang="de-DE" dirty="0" smtClean="0"/>
          </a:p>
          <a:p>
            <a:pPr lvl="1"/>
            <a:r>
              <a:rPr lang="de-DE" dirty="0" smtClean="0"/>
              <a:t>			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66688"/>
            <a:ext cx="1057275" cy="652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444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95536" y="332656"/>
            <a:ext cx="842493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Merkmale der </a:t>
            </a:r>
            <a:r>
              <a:rPr lang="de-DE" u="sng" dirty="0" smtClean="0"/>
              <a:t>Lernaufgabe</a:t>
            </a:r>
            <a:r>
              <a:rPr lang="de-DE" dirty="0" smtClean="0"/>
              <a:t>:</a:t>
            </a:r>
          </a:p>
          <a:p>
            <a:endParaRPr lang="de-DE" b="1" dirty="0"/>
          </a:p>
          <a:p>
            <a:r>
              <a:rPr lang="de-DE" b="1" dirty="0" smtClean="0"/>
              <a:t>Planung:</a:t>
            </a:r>
            <a:r>
              <a:rPr lang="de-DE" dirty="0" smtClean="0"/>
              <a:t> Was ist das Ziel? – Wie sieht das zu erstellende Produkt aus? </a:t>
            </a:r>
            <a:r>
              <a:rPr lang="de-DE" dirty="0" smtClean="0">
                <a:solidFill>
                  <a:schemeClr val="accent6">
                    <a:lumMod val="75000"/>
                  </a:schemeClr>
                </a:solidFill>
              </a:rPr>
              <a:t>– Erstellen eines 	</a:t>
            </a:r>
            <a:r>
              <a:rPr lang="de-DE" i="1" dirty="0" err="1" smtClean="0">
                <a:solidFill>
                  <a:schemeClr val="accent6">
                    <a:lumMod val="75000"/>
                  </a:schemeClr>
                </a:solidFill>
              </a:rPr>
              <a:t>job</a:t>
            </a:r>
            <a:r>
              <a:rPr lang="de-DE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de-DE" i="1" dirty="0" err="1" smtClean="0">
                <a:solidFill>
                  <a:schemeClr val="accent6">
                    <a:lumMod val="75000"/>
                  </a:schemeClr>
                </a:solidFill>
              </a:rPr>
              <a:t>book</a:t>
            </a:r>
            <a:endParaRPr lang="de-DE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de-DE" dirty="0"/>
              <a:t>	</a:t>
            </a:r>
            <a:r>
              <a:rPr lang="de-DE" dirty="0" smtClean="0"/>
              <a:t>Welche situativen Aufgaben sind zielführend? – </a:t>
            </a:r>
            <a:r>
              <a:rPr lang="de-DE" dirty="0" smtClean="0">
                <a:solidFill>
                  <a:schemeClr val="accent6">
                    <a:lumMod val="75000"/>
                  </a:schemeClr>
                </a:solidFill>
              </a:rPr>
              <a:t>z.B. Ergebnisse eines 	</a:t>
            </a:r>
            <a:r>
              <a:rPr lang="de-DE" i="1" dirty="0" err="1" smtClean="0">
                <a:solidFill>
                  <a:schemeClr val="accent6">
                    <a:lumMod val="75000"/>
                  </a:schemeClr>
                </a:solidFill>
              </a:rPr>
              <a:t>personality</a:t>
            </a:r>
            <a:r>
              <a:rPr lang="de-DE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de-DE" i="1" dirty="0" err="1" smtClean="0">
                <a:solidFill>
                  <a:schemeClr val="accent6">
                    <a:lumMod val="75000"/>
                  </a:schemeClr>
                </a:solidFill>
              </a:rPr>
              <a:t>tests</a:t>
            </a:r>
            <a:r>
              <a:rPr lang="de-DE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de-DE" dirty="0" smtClean="0">
                <a:solidFill>
                  <a:schemeClr val="accent6">
                    <a:lumMod val="75000"/>
                  </a:schemeClr>
                </a:solidFill>
              </a:rPr>
              <a:t>für eine Selbstpräsentation nutzen</a:t>
            </a:r>
          </a:p>
          <a:p>
            <a:r>
              <a:rPr lang="de-DE" dirty="0" smtClean="0"/>
              <a:t>	Welche grundlegenden Kompetenzen werden für den Handlungsvollzug 	benötigt? - Welche Übungen sind deshalb sinnvoll? </a:t>
            </a:r>
            <a:r>
              <a:rPr lang="de-DE" dirty="0" smtClean="0">
                <a:solidFill>
                  <a:schemeClr val="accent6">
                    <a:lumMod val="75000"/>
                  </a:schemeClr>
                </a:solidFill>
              </a:rPr>
              <a:t>– z.B. Wortschatzübungen: 	Eigenschaften von Personen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Beispiel:</a:t>
            </a:r>
          </a:p>
          <a:p>
            <a:endParaRPr lang="de-DE" dirty="0" smtClean="0"/>
          </a:p>
          <a:p>
            <a:pPr lvl="1"/>
            <a:r>
              <a:rPr lang="de-DE" dirty="0" smtClean="0"/>
              <a:t>			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149080"/>
            <a:ext cx="7339880" cy="147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864" y="3429000"/>
            <a:ext cx="8383192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440" y="4437112"/>
            <a:ext cx="11049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037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95536" y="332656"/>
            <a:ext cx="842493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Merkmale der </a:t>
            </a:r>
            <a:r>
              <a:rPr lang="de-DE" u="sng" dirty="0" smtClean="0"/>
              <a:t>Lernaufgabe</a:t>
            </a:r>
            <a:r>
              <a:rPr lang="de-DE" dirty="0" smtClean="0"/>
              <a:t>:</a:t>
            </a:r>
          </a:p>
          <a:p>
            <a:endParaRPr lang="de-DE" b="1" dirty="0"/>
          </a:p>
          <a:p>
            <a:r>
              <a:rPr lang="de-DE" b="1" dirty="0" smtClean="0"/>
              <a:t>Planung:</a:t>
            </a:r>
            <a:r>
              <a:rPr lang="de-DE" dirty="0" smtClean="0"/>
              <a:t> Was ist das Ziel? - Das zu erstellende Produkt ? </a:t>
            </a:r>
            <a:r>
              <a:rPr lang="de-DE" dirty="0" smtClean="0">
                <a:solidFill>
                  <a:schemeClr val="accent6">
                    <a:lumMod val="75000"/>
                  </a:schemeClr>
                </a:solidFill>
              </a:rPr>
              <a:t>– Erstellen eines </a:t>
            </a:r>
            <a:r>
              <a:rPr lang="de-DE" i="1" dirty="0" err="1" smtClean="0">
                <a:solidFill>
                  <a:schemeClr val="accent6">
                    <a:lumMod val="75000"/>
                  </a:schemeClr>
                </a:solidFill>
              </a:rPr>
              <a:t>job</a:t>
            </a:r>
            <a:r>
              <a:rPr lang="de-DE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de-DE" i="1" dirty="0" err="1" smtClean="0">
                <a:solidFill>
                  <a:schemeClr val="accent6">
                    <a:lumMod val="75000"/>
                  </a:schemeClr>
                </a:solidFill>
              </a:rPr>
              <a:t>book</a:t>
            </a:r>
            <a:endParaRPr lang="de-DE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de-DE" dirty="0"/>
              <a:t>	</a:t>
            </a:r>
            <a:r>
              <a:rPr lang="de-DE" dirty="0" smtClean="0"/>
              <a:t>Welche situativen Aufgaben sind zielführend? – </a:t>
            </a:r>
            <a:r>
              <a:rPr lang="de-DE" dirty="0" smtClean="0">
                <a:solidFill>
                  <a:schemeClr val="accent6">
                    <a:lumMod val="75000"/>
                  </a:schemeClr>
                </a:solidFill>
              </a:rPr>
              <a:t>z.B. Ergebnisse eines 	</a:t>
            </a:r>
            <a:r>
              <a:rPr lang="de-DE" i="1" dirty="0" err="1" smtClean="0">
                <a:solidFill>
                  <a:schemeClr val="accent6">
                    <a:lumMod val="75000"/>
                  </a:schemeClr>
                </a:solidFill>
              </a:rPr>
              <a:t>personality</a:t>
            </a:r>
            <a:r>
              <a:rPr lang="de-DE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de-DE" i="1" dirty="0" err="1" smtClean="0">
                <a:solidFill>
                  <a:schemeClr val="accent6">
                    <a:lumMod val="75000"/>
                  </a:schemeClr>
                </a:solidFill>
              </a:rPr>
              <a:t>tests</a:t>
            </a:r>
            <a:r>
              <a:rPr lang="de-DE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de-DE" dirty="0" smtClean="0">
                <a:solidFill>
                  <a:schemeClr val="accent6">
                    <a:lumMod val="75000"/>
                  </a:schemeClr>
                </a:solidFill>
              </a:rPr>
              <a:t>für eine Selbstpräsentation nutzen</a:t>
            </a:r>
          </a:p>
          <a:p>
            <a:r>
              <a:rPr lang="de-DE" dirty="0" smtClean="0"/>
              <a:t>	Welche grundlegenden Kompetenzen werden für den Handlungsvollzug 	benötigt? - Welche Übungen sind deshalb sinnvoll? </a:t>
            </a:r>
            <a:r>
              <a:rPr lang="de-DE" dirty="0" smtClean="0">
                <a:solidFill>
                  <a:schemeClr val="accent6">
                    <a:lumMod val="75000"/>
                  </a:schemeClr>
                </a:solidFill>
              </a:rPr>
              <a:t>– z.B. Wortschatzübungen: 	Eigenschaften von Personen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r>
              <a:rPr lang="de-DE" b="1" dirty="0" smtClean="0">
                <a:solidFill>
                  <a:schemeClr val="accent6">
                    <a:lumMod val="75000"/>
                  </a:schemeClr>
                </a:solidFill>
              </a:rPr>
              <a:t>Beispiel:</a:t>
            </a:r>
          </a:p>
          <a:p>
            <a:endParaRPr lang="de-DE" dirty="0" smtClean="0"/>
          </a:p>
          <a:p>
            <a:pPr lvl="1"/>
            <a:r>
              <a:rPr lang="de-DE" dirty="0" smtClean="0"/>
              <a:t>			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149080"/>
            <a:ext cx="7339880" cy="147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864" y="3429000"/>
            <a:ext cx="8383192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440" y="4437112"/>
            <a:ext cx="11049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47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95536" y="332656"/>
            <a:ext cx="8424936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Merkmale dieser </a:t>
            </a:r>
            <a:r>
              <a:rPr lang="de-DE" u="sng" dirty="0" smtClean="0"/>
              <a:t>Lernaufgabe</a:t>
            </a:r>
            <a:r>
              <a:rPr lang="de-DE" dirty="0" smtClean="0"/>
              <a:t>:</a:t>
            </a:r>
          </a:p>
          <a:p>
            <a:endParaRPr lang="de-DE" dirty="0"/>
          </a:p>
          <a:p>
            <a:r>
              <a:rPr lang="de-DE" dirty="0" smtClean="0"/>
              <a:t>		</a:t>
            </a:r>
          </a:p>
          <a:p>
            <a:r>
              <a:rPr lang="de-DE" dirty="0"/>
              <a:t>	</a:t>
            </a:r>
            <a:r>
              <a:rPr lang="de-DE" dirty="0" smtClean="0"/>
              <a:t>	Schaffung eines Handlungskontextes </a:t>
            </a:r>
          </a:p>
          <a:p>
            <a:r>
              <a:rPr lang="de-DE" dirty="0" smtClean="0"/>
              <a:t>		durch </a:t>
            </a:r>
            <a:r>
              <a:rPr lang="de-DE" sz="2000" b="1" dirty="0">
                <a:solidFill>
                  <a:schemeClr val="accent1">
                    <a:lumMod val="75000"/>
                  </a:schemeClr>
                </a:solidFill>
              </a:rPr>
              <a:t>situative </a:t>
            </a:r>
            <a:r>
              <a:rPr lang="de-DE" sz="2000" b="1" dirty="0" smtClean="0">
                <a:solidFill>
                  <a:schemeClr val="accent1">
                    <a:lumMod val="75000"/>
                  </a:schemeClr>
                </a:solidFill>
              </a:rPr>
              <a:t>Aufgaben</a:t>
            </a:r>
          </a:p>
          <a:p>
            <a:endParaRPr lang="de-DE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de-DE" sz="2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de-DE" sz="20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de-DE" sz="2000" b="1" dirty="0" smtClean="0">
                <a:solidFill>
                  <a:schemeClr val="accent1">
                    <a:lumMod val="75000"/>
                  </a:schemeClr>
                </a:solidFill>
              </a:rPr>
              <a:t>		</a:t>
            </a:r>
          </a:p>
          <a:p>
            <a:r>
              <a:rPr lang="de-DE" sz="2000" b="1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de-DE" sz="2000" b="1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de-DE" dirty="0" smtClean="0"/>
              <a:t>→ </a:t>
            </a:r>
            <a:r>
              <a:rPr lang="de-DE" dirty="0"/>
              <a:t>die </a:t>
            </a:r>
            <a:r>
              <a:rPr lang="de-DE" dirty="0" smtClean="0"/>
              <a:t>situativen Aufgaben sind mit </a:t>
            </a:r>
          </a:p>
          <a:p>
            <a:r>
              <a:rPr lang="de-DE" dirty="0"/>
              <a:t>	</a:t>
            </a:r>
            <a:r>
              <a:rPr lang="de-DE" dirty="0" smtClean="0"/>
              <a:t>	Hinweisen zur Differenzierung bzw. </a:t>
            </a:r>
            <a:br>
              <a:rPr lang="de-DE" dirty="0" smtClean="0"/>
            </a:br>
            <a:r>
              <a:rPr lang="de-DE" dirty="0" smtClean="0"/>
              <a:t>		mit Impulsen </a:t>
            </a:r>
          </a:p>
          <a:p>
            <a:r>
              <a:rPr lang="de-DE" dirty="0"/>
              <a:t>	</a:t>
            </a:r>
            <a:r>
              <a:rPr lang="de-DE" dirty="0" smtClean="0"/>
              <a:t>	zum zieldifferenten Lernen versehen</a:t>
            </a:r>
            <a:endParaRPr lang="de-DE" dirty="0"/>
          </a:p>
          <a:p>
            <a:endParaRPr lang="de-DE" sz="2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de-DE" dirty="0"/>
          </a:p>
          <a:p>
            <a:r>
              <a:rPr lang="de-DE" b="1" dirty="0" smtClean="0"/>
              <a:t>	</a:t>
            </a:r>
          </a:p>
          <a:p>
            <a:r>
              <a:rPr lang="de-DE" b="1" dirty="0"/>
              <a:t>	</a:t>
            </a:r>
            <a:r>
              <a:rPr lang="de-DE" dirty="0" smtClean="0"/>
              <a:t>		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92695"/>
            <a:ext cx="2109871" cy="607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444" y="1035939"/>
            <a:ext cx="873732" cy="5391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741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95536" y="332656"/>
            <a:ext cx="8424936" cy="9787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Merkmale der </a:t>
            </a:r>
            <a:r>
              <a:rPr lang="de-DE" u="sng" dirty="0" smtClean="0"/>
              <a:t>Lernaufgabe</a:t>
            </a:r>
            <a:r>
              <a:rPr lang="de-DE" dirty="0"/>
              <a:t> </a:t>
            </a:r>
            <a:r>
              <a:rPr lang="de-DE" dirty="0" smtClean="0"/>
              <a:t>(kurze Zusammenfassung):</a:t>
            </a:r>
          </a:p>
          <a:p>
            <a:endParaRPr lang="de-DE" b="1" dirty="0"/>
          </a:p>
          <a:p>
            <a:r>
              <a:rPr lang="de-DE" b="1" dirty="0" smtClean="0"/>
              <a:t>ein gemeinsames Produkt steht am Ende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/>
          </a:p>
          <a:p>
            <a:pPr lvl="8"/>
            <a:r>
              <a:rPr lang="de-DE" b="1" dirty="0" smtClean="0"/>
              <a:t>der Ausgangspunkt wird durch eine </a:t>
            </a:r>
          </a:p>
          <a:p>
            <a:pPr lvl="7"/>
            <a:r>
              <a:rPr lang="de-DE" b="1" dirty="0" smtClean="0"/>
              <a:t>	motivierende Hinführung markiert, die an das </a:t>
            </a:r>
          </a:p>
          <a:p>
            <a:r>
              <a:rPr lang="de-DE" b="1" dirty="0" smtClean="0"/>
              <a:t>				Vorwissen der </a:t>
            </a:r>
            <a:r>
              <a:rPr lang="de-DE" b="1" dirty="0" err="1" smtClean="0"/>
              <a:t>SuS</a:t>
            </a:r>
            <a:r>
              <a:rPr lang="de-DE" b="1" dirty="0" smtClean="0"/>
              <a:t> anknüpft</a:t>
            </a:r>
            <a:endParaRPr lang="de-DE" b="1" dirty="0"/>
          </a:p>
          <a:p>
            <a:r>
              <a:rPr lang="de-DE" b="1" dirty="0" smtClean="0"/>
              <a:t>gliedert sich in unter-</a:t>
            </a:r>
          </a:p>
          <a:p>
            <a:r>
              <a:rPr lang="de-DE" b="1" dirty="0" smtClean="0"/>
              <a:t>schiedliche Bausteine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/>
          </a:p>
          <a:p>
            <a:r>
              <a:rPr lang="de-DE" b="1" dirty="0" smtClean="0"/>
              <a:t>der Erwerb von 			</a:t>
            </a:r>
            <a:r>
              <a:rPr lang="de-DE" b="1" dirty="0"/>
              <a:t>	der Handlungsvollzug erfolgt in </a:t>
            </a:r>
            <a:r>
              <a:rPr lang="de-DE" b="1" dirty="0" smtClean="0"/>
              <a:t>notwendigen Grundlagen			situativen </a:t>
            </a:r>
            <a:r>
              <a:rPr lang="de-DE" b="1" dirty="0"/>
              <a:t>Aufgaben</a:t>
            </a:r>
          </a:p>
          <a:p>
            <a:r>
              <a:rPr lang="de-DE" b="1" dirty="0" smtClean="0"/>
              <a:t>erfolgt </a:t>
            </a:r>
            <a:r>
              <a:rPr lang="de-DE" b="1" dirty="0"/>
              <a:t>durch Übungen</a:t>
            </a:r>
          </a:p>
          <a:p>
            <a:r>
              <a:rPr lang="de-DE" b="1" dirty="0" smtClean="0"/>
              <a:t>				</a:t>
            </a:r>
            <a:endParaRPr lang="de-D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 smtClean="0"/>
          </a:p>
          <a:p>
            <a:endParaRPr lang="de-DE" sz="2400" b="1" dirty="0" smtClean="0"/>
          </a:p>
          <a:p>
            <a:r>
              <a:rPr lang="de-DE" sz="2400" b="1" dirty="0" smtClean="0"/>
              <a:t> </a:t>
            </a:r>
            <a:r>
              <a:rPr lang="de-DE" b="1" dirty="0"/>
              <a:t>alle erworbenen Kompetenzen münden im </a:t>
            </a:r>
            <a:r>
              <a:rPr lang="de-DE" b="1" dirty="0" smtClean="0"/>
              <a:t>Endprodukt, </a:t>
            </a:r>
            <a:r>
              <a:rPr lang="de-DE" b="1" dirty="0">
                <a:solidFill>
                  <a:schemeClr val="accent6">
                    <a:lumMod val="75000"/>
                  </a:schemeClr>
                </a:solidFill>
              </a:rPr>
              <a:t>(dem </a:t>
            </a:r>
            <a:r>
              <a:rPr lang="de-DE" b="1" dirty="0" err="1">
                <a:solidFill>
                  <a:schemeClr val="accent6">
                    <a:lumMod val="75000"/>
                  </a:schemeClr>
                </a:solidFill>
              </a:rPr>
              <a:t>job</a:t>
            </a:r>
            <a:r>
              <a:rPr lang="de-DE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de-DE" b="1" dirty="0" err="1">
                <a:solidFill>
                  <a:schemeClr val="accent6">
                    <a:lumMod val="75000"/>
                  </a:schemeClr>
                </a:solidFill>
              </a:rPr>
              <a:t>book</a:t>
            </a:r>
            <a:r>
              <a:rPr lang="de-DE" b="1" dirty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  <a:p>
            <a:r>
              <a:rPr lang="de-DE" b="1" dirty="0"/>
              <a:t/>
            </a:r>
            <a:br>
              <a:rPr lang="de-DE" b="1" dirty="0"/>
            </a:br>
            <a:endParaRPr lang="de-DE" b="1" dirty="0"/>
          </a:p>
          <a:p>
            <a:endParaRPr lang="de-DE" dirty="0" smtClean="0"/>
          </a:p>
          <a:p>
            <a:pPr lvl="1"/>
            <a:r>
              <a:rPr lang="de-DE" dirty="0" smtClean="0"/>
              <a:t>			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3" name="Pfeil in vier Richtungen 2"/>
          <p:cNvSpPr/>
          <p:nvPr/>
        </p:nvSpPr>
        <p:spPr>
          <a:xfrm>
            <a:off x="2771800" y="1340768"/>
            <a:ext cx="2016224" cy="4248472"/>
          </a:xfrm>
          <a:prstGeom prst="quadArrow">
            <a:avLst>
              <a:gd name="adj1" fmla="val 4052"/>
              <a:gd name="adj2" fmla="val 10201"/>
              <a:gd name="adj3" fmla="val 22500"/>
            </a:avLst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968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305</Words>
  <Application>Microsoft Office PowerPoint</Application>
  <PresentationFormat>Bildschirmpräsentation (4:3)</PresentationFormat>
  <Paragraphs>207</Paragraphs>
  <Slides>12</Slides>
  <Notes>9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Larissa</vt:lpstr>
      <vt:lpstr>Erstellen eines job book eine Lernaufgabe  bestehend aus verschiedenen Bausteinen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MSW NRW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Eßer, Susanne</dc:creator>
  <cp:lastModifiedBy>Eßer, Susanne</cp:lastModifiedBy>
  <cp:revision>45</cp:revision>
  <dcterms:created xsi:type="dcterms:W3CDTF">2018-01-22T14:42:17Z</dcterms:created>
  <dcterms:modified xsi:type="dcterms:W3CDTF">2018-01-24T09:13:51Z</dcterms:modified>
</cp:coreProperties>
</file>