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310" r:id="rId3"/>
    <p:sldId id="298" r:id="rId4"/>
    <p:sldId id="300" r:id="rId5"/>
    <p:sldId id="301" r:id="rId6"/>
    <p:sldId id="302" r:id="rId7"/>
    <p:sldId id="304" r:id="rId8"/>
    <p:sldId id="306" r:id="rId9"/>
    <p:sldId id="308" r:id="rId10"/>
    <p:sldId id="309" r:id="rId11"/>
  </p:sldIdLst>
  <p:sldSz cx="6858000" cy="9906000" type="A4"/>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BEBE"/>
    <a:srgbClr val="CDBB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108" y="11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3077283"/>
            <a:ext cx="5829300" cy="2123369"/>
          </a:xfrm>
        </p:spPr>
        <p:txBody>
          <a:bodyPr/>
          <a:lstStyle/>
          <a:p>
            <a:r>
              <a:rPr lang="de-DE"/>
              <a:t>Titelmasterformat durch Klicken bearbeiten</a:t>
            </a:r>
          </a:p>
        </p:txBody>
      </p:sp>
      <p:sp>
        <p:nvSpPr>
          <p:cNvPr id="3" name="Untertitel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AEE10A19-4DEA-4A54-9CBB-4DD08235BFC4}" type="datetimeFigureOut">
              <a:rPr lang="de-DE" smtClean="0"/>
              <a:t>06.10.2021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12971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AEE10A19-4DEA-4A54-9CBB-4DD08235BFC4}" type="datetimeFigureOut">
              <a:rPr lang="de-DE" smtClean="0"/>
              <a:t>06.10.2021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002370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729037" y="529697"/>
            <a:ext cx="1157288" cy="112680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57176" y="529697"/>
            <a:ext cx="3357563" cy="112680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AEE10A19-4DEA-4A54-9CBB-4DD08235BFC4}" type="datetimeFigureOut">
              <a:rPr lang="de-DE" smtClean="0"/>
              <a:t>06.10.2021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1399704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AEE10A19-4DEA-4A54-9CBB-4DD08235BFC4}" type="datetimeFigureOut">
              <a:rPr lang="de-DE" smtClean="0"/>
              <a:t>06.10.2021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923387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6365522"/>
            <a:ext cx="5829300" cy="1967442"/>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AEE10A19-4DEA-4A54-9CBB-4DD08235BFC4}" type="datetimeFigureOut">
              <a:rPr lang="de-DE" smtClean="0"/>
              <a:t>06.10.2021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400758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AEE10A19-4DEA-4A54-9CBB-4DD08235BFC4}" type="datetimeFigureOut">
              <a:rPr lang="de-DE" smtClean="0"/>
              <a:t>06.10.2021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202745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96699"/>
            <a:ext cx="6172200" cy="1651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AEE10A19-4DEA-4A54-9CBB-4DD08235BFC4}" type="datetimeFigureOut">
              <a:rPr lang="de-DE" smtClean="0"/>
              <a:t>06.10.2021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101313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AEE10A19-4DEA-4A54-9CBB-4DD08235BFC4}" type="datetimeFigureOut">
              <a:rPr lang="de-DE" smtClean="0"/>
              <a:t>06.10.2021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482380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EE10A19-4DEA-4A54-9CBB-4DD08235BFC4}" type="datetimeFigureOut">
              <a:rPr lang="de-DE" smtClean="0"/>
              <a:t>06.10.2021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92169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1" y="394406"/>
            <a:ext cx="2256235" cy="1678517"/>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AEE10A19-4DEA-4A54-9CBB-4DD08235BFC4}" type="datetimeFigureOut">
              <a:rPr lang="de-DE" smtClean="0"/>
              <a:t>06.10.2021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5097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16" y="6934201"/>
            <a:ext cx="4114800" cy="818622"/>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AEE10A19-4DEA-4A54-9CBB-4DD08235BFC4}" type="datetimeFigureOut">
              <a:rPr lang="de-DE" smtClean="0"/>
              <a:t>06.10.2021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7590CCA-E76B-4296-B889-7C6C99E67CEE}" type="slidenum">
              <a:rPr lang="de-DE" smtClean="0"/>
              <a:t>‹Nr.›</a:t>
            </a:fld>
            <a:endParaRPr lang="de-DE"/>
          </a:p>
        </p:txBody>
      </p:sp>
    </p:spTree>
    <p:extLst>
      <p:ext uri="{BB962C8B-B14F-4D97-AF65-F5344CB8AC3E}">
        <p14:creationId xmlns:p14="http://schemas.microsoft.com/office/powerpoint/2010/main" val="270878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AEE10A19-4DEA-4A54-9CBB-4DD08235BFC4}" type="datetimeFigureOut">
              <a:rPr lang="de-DE" smtClean="0"/>
              <a:t>06.10.2021</a:t>
            </a:fld>
            <a:endParaRPr lang="de-DE"/>
          </a:p>
        </p:txBody>
      </p:sp>
      <p:sp>
        <p:nvSpPr>
          <p:cNvPr id="5" name="Fußzeilenplatzhalt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37590CCA-E76B-4296-B889-7C6C99E67CEE}" type="slidenum">
              <a:rPr lang="de-DE" smtClean="0"/>
              <a:t>‹Nr.›</a:t>
            </a:fld>
            <a:endParaRPr lang="de-DE"/>
          </a:p>
        </p:txBody>
      </p:sp>
    </p:spTree>
    <p:extLst>
      <p:ext uri="{BB962C8B-B14F-4D97-AF65-F5344CB8AC3E}">
        <p14:creationId xmlns:p14="http://schemas.microsoft.com/office/powerpoint/2010/main" val="4046774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71ED9A-C254-41D7-ACC2-C322EB6AA50C}"/>
              </a:ext>
            </a:extLst>
          </p:cNvPr>
          <p:cNvSpPr>
            <a:spLocks noGrp="1"/>
          </p:cNvSpPr>
          <p:nvPr>
            <p:ph type="title"/>
          </p:nvPr>
        </p:nvSpPr>
        <p:spPr>
          <a:xfrm>
            <a:off x="188640" y="1064568"/>
            <a:ext cx="6336704" cy="8064896"/>
          </a:xfrm>
        </p:spPr>
        <p:txBody>
          <a:bodyPr>
            <a:normAutofit fontScale="90000"/>
          </a:bodyPr>
          <a:lstStyle/>
          <a:p>
            <a:pPr algn="l"/>
            <a:r>
              <a:rPr lang="de-DE" sz="3200" dirty="0">
                <a:latin typeface="Arial" panose="020B0604020202020204" pitchFamily="34" charset="0"/>
                <a:cs typeface="Arial" panose="020B0604020202020204" pitchFamily="34" charset="0"/>
              </a:rPr>
              <a:t>Kartensatz </a:t>
            </a:r>
            <a:br>
              <a:rPr lang="de-DE" sz="3200" dirty="0">
                <a:latin typeface="Arial" panose="020B0604020202020204" pitchFamily="34" charset="0"/>
                <a:cs typeface="Arial" panose="020B0604020202020204" pitchFamily="34" charset="0"/>
              </a:rPr>
            </a:br>
            <a:br>
              <a:rPr lang="de-DE" sz="3200" dirty="0">
                <a:latin typeface="Arial" panose="020B0604020202020204" pitchFamily="34" charset="0"/>
                <a:cs typeface="Arial" panose="020B0604020202020204" pitchFamily="34" charset="0"/>
              </a:rPr>
            </a:br>
            <a:r>
              <a:rPr lang="de-DE" sz="3200" dirty="0">
                <a:latin typeface="Arial" panose="020B0604020202020204" pitchFamily="34" charset="0"/>
                <a:cs typeface="Arial" panose="020B0604020202020204" pitchFamily="34" charset="0"/>
              </a:rPr>
              <a:t>Analysehilfen für ein Kunstwerk </a:t>
            </a:r>
            <a:br>
              <a:rPr lang="de-DE" sz="3200" dirty="0">
                <a:latin typeface="Arial" panose="020B0604020202020204" pitchFamily="34" charset="0"/>
                <a:cs typeface="Arial" panose="020B0604020202020204" pitchFamily="34" charset="0"/>
              </a:rPr>
            </a:br>
            <a:r>
              <a:rPr lang="de-DE" sz="3200" dirty="0">
                <a:latin typeface="Arial" panose="020B0604020202020204" pitchFamily="34" charset="0"/>
                <a:cs typeface="Arial" panose="020B0604020202020204" pitchFamily="34" charset="0"/>
              </a:rPr>
              <a:t>(Unterstützung</a:t>
            </a:r>
            <a:br>
              <a:rPr lang="de-DE" sz="3200" dirty="0">
                <a:latin typeface="Arial" panose="020B0604020202020204" pitchFamily="34" charset="0"/>
                <a:cs typeface="Arial" panose="020B0604020202020204" pitchFamily="34" charset="0"/>
              </a:rPr>
            </a:br>
            <a:r>
              <a:rPr lang="de-DE" sz="3200" dirty="0">
                <a:latin typeface="Arial" panose="020B0604020202020204" pitchFamily="34" charset="0"/>
                <a:cs typeface="Arial" panose="020B0604020202020204" pitchFamily="34" charset="0"/>
              </a:rPr>
              <a:t> zur Bearbeitung des Analysebogens) </a:t>
            </a:r>
            <a:br>
              <a:rPr lang="de-DE" sz="3200" dirty="0">
                <a:latin typeface="Arial" panose="020B0604020202020204" pitchFamily="34" charset="0"/>
                <a:cs typeface="Arial" panose="020B0604020202020204" pitchFamily="34" charset="0"/>
              </a:rPr>
            </a:br>
            <a:br>
              <a:rPr lang="de-DE" sz="3200" dirty="0">
                <a:latin typeface="Arial" panose="020B0604020202020204" pitchFamily="34" charset="0"/>
                <a:cs typeface="Arial" panose="020B0604020202020204" pitchFamily="34" charset="0"/>
              </a:rPr>
            </a:br>
            <a:r>
              <a:rPr lang="de-DE" sz="2400" b="1" dirty="0">
                <a:latin typeface="Arial" panose="020B0604020202020204" pitchFamily="34" charset="0"/>
                <a:cs typeface="Arial" panose="020B0604020202020204" pitchFamily="34" charset="0"/>
              </a:rPr>
              <a:t>Hinweise zur Erstellung des Kartenmaterials:</a:t>
            </a:r>
            <a:br>
              <a:rPr lang="de-DE" sz="2400" b="1"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Karten können mit einer Vorder- und einer Rückseite erstellt werden. Die Rückseite enthält zusätzliche Unterstützungsangebote.</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Der Text der Karten kann an die jeweilige Lerngruppe angepasst werden.</a:t>
            </a:r>
            <a:br>
              <a:rPr lang="de-DE" sz="2400" dirty="0">
                <a:latin typeface="Arial" panose="020B0604020202020204" pitchFamily="34" charset="0"/>
                <a:cs typeface="Arial" panose="020B0604020202020204" pitchFamily="34" charset="0"/>
              </a:rPr>
            </a:b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hier vorliegenden Karten sind für Schülerinnen und Schüler in einem wiedererkennbaren Format gestaltet: Einer leitenden Fragestellung folgt das Herausstellen der angesprochenen </a:t>
            </a:r>
            <a:r>
              <a:rPr lang="de-DE" sz="2400" b="1" dirty="0">
                <a:latin typeface="Arial" panose="020B0604020202020204" pitchFamily="34" charset="0"/>
                <a:cs typeface="Arial" panose="020B0604020202020204" pitchFamily="34" charset="0"/>
              </a:rPr>
              <a:t>künstlerischen Strategie </a:t>
            </a:r>
            <a:r>
              <a:rPr lang="de-DE" sz="2400" dirty="0">
                <a:latin typeface="Arial" panose="020B0604020202020204" pitchFamily="34" charset="0"/>
                <a:cs typeface="Arial" panose="020B0604020202020204" pitchFamily="34" charset="0"/>
              </a:rPr>
              <a:t>bzw. der </a:t>
            </a:r>
            <a:r>
              <a:rPr lang="de-DE" sz="2400" b="1" dirty="0">
                <a:latin typeface="Arial" panose="020B0604020202020204" pitchFamily="34" charset="0"/>
                <a:cs typeface="Arial" panose="020B0604020202020204" pitchFamily="34" charset="0"/>
              </a:rPr>
              <a:t>Intention</a:t>
            </a:r>
            <a:r>
              <a:rPr lang="de-DE" sz="2400" dirty="0">
                <a:latin typeface="Arial" panose="020B0604020202020204" pitchFamily="34" charset="0"/>
                <a:cs typeface="Arial" panose="020B0604020202020204" pitchFamily="34" charset="0"/>
              </a:rPr>
              <a:t>. Entsprechend Kriterien der Leichten Sprache sind die zentralen Begrifflichkeiten im Fettdruck dargestellt.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Die weiteren Analysekarten bieten durch Gedankenanregungen bzw. Satzanfänge Unterstützungsmöglichkeiten zur Analyse eines Kunstwerkes. Auch hier sind jeweils wichtige Begrifflichkeiten im Fettdruck dargestellt.</a:t>
            </a: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640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grpSp>
        <p:nvGrpSpPr>
          <p:cNvPr id="16" name="Gruppieren 15"/>
          <p:cNvGrpSpPr/>
          <p:nvPr/>
        </p:nvGrpSpPr>
        <p:grpSpPr>
          <a:xfrm>
            <a:off x="-28575" y="-9793"/>
            <a:ext cx="6915150" cy="9925586"/>
            <a:chOff x="-57150" y="-35997"/>
            <a:chExt cx="6915150" cy="9925586"/>
          </a:xfrm>
        </p:grpSpPr>
        <p:cxnSp>
          <p:nvCxnSpPr>
            <p:cNvPr id="18" name="Gerade Verbindung 17"/>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6" name="Rechteck 25"/>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8" name="Rechteck 27"/>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0" name="Rechteck 29"/>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1" name="Rechteck 30"/>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2" name="Rechteck 31"/>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3" name="Rechteck 32"/>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19" name="Textfeld 18">
            <a:extLst>
              <a:ext uri="{FF2B5EF4-FFF2-40B4-BE49-F238E27FC236}">
                <a16:creationId xmlns:a16="http://schemas.microsoft.com/office/drawing/2014/main" id="{D46C6534-4245-4215-AA92-5DCCEF8C5CE4}"/>
              </a:ext>
            </a:extLst>
          </p:cNvPr>
          <p:cNvSpPr txBox="1">
            <a:spLocks noChangeAspect="1"/>
          </p:cNvSpPr>
          <p:nvPr/>
        </p:nvSpPr>
        <p:spPr>
          <a:xfrm>
            <a:off x="411229" y="277247"/>
            <a:ext cx="2924944" cy="2880320"/>
          </a:xfrm>
          <a:prstGeom prst="rect">
            <a:avLst/>
          </a:prstGeom>
          <a:solidFill>
            <a:schemeClr val="bg1"/>
          </a:solidFill>
        </p:spPr>
        <p:txBody>
          <a:bodyPr wrap="square" rtlCol="0">
            <a:noAutofit/>
          </a:bodyPr>
          <a:lstStyle/>
          <a:p>
            <a:pPr algn="ctr"/>
            <a:r>
              <a:rPr lang="de-DE" b="1" dirty="0">
                <a:solidFill>
                  <a:srgbClr val="FFC000"/>
                </a:solidFill>
                <a:latin typeface="Arial" panose="020B0604020202020204" pitchFamily="34" charset="0"/>
                <a:cs typeface="Arial" panose="020B0604020202020204" pitchFamily="34" charset="0"/>
              </a:rPr>
              <a:t>AUSGANGSOBJEKT</a:t>
            </a: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Was ist das </a:t>
            </a:r>
          </a:p>
          <a:p>
            <a:pPr algn="ctr"/>
            <a:r>
              <a:rPr lang="de-DE" sz="2800" b="1" dirty="0">
                <a:solidFill>
                  <a:srgbClr val="FFC000"/>
                </a:solidFill>
                <a:latin typeface="Arial" panose="020B0604020202020204" pitchFamily="34" charset="0"/>
                <a:cs typeface="Arial" panose="020B0604020202020204" pitchFamily="34" charset="0"/>
              </a:rPr>
              <a:t>AUSGANGS-OBJEKT</a:t>
            </a:r>
            <a:r>
              <a:rPr lang="de-DE" sz="2800" b="1" dirty="0">
                <a:solidFill>
                  <a:srgbClr val="C00000"/>
                </a:solidFill>
                <a:latin typeface="Arial" panose="020B0604020202020204" pitchFamily="34" charset="0"/>
                <a:cs typeface="Arial" panose="020B0604020202020204" pitchFamily="34" charset="0"/>
              </a:rPr>
              <a:t> </a:t>
            </a:r>
          </a:p>
          <a:p>
            <a:pPr algn="ctr"/>
            <a:r>
              <a:rPr lang="de-DE" sz="2800" b="1" dirty="0">
                <a:latin typeface="Arial" panose="020B0604020202020204" pitchFamily="34" charset="0"/>
                <a:cs typeface="Arial" panose="020B0604020202020204" pitchFamily="34" charset="0"/>
              </a:rPr>
              <a:t>des Kunstwerks?</a:t>
            </a:r>
          </a:p>
        </p:txBody>
      </p:sp>
      <p:sp>
        <p:nvSpPr>
          <p:cNvPr id="29" name="Textfeld 28">
            <a:extLst>
              <a:ext uri="{FF2B5EF4-FFF2-40B4-BE49-F238E27FC236}">
                <a16:creationId xmlns:a16="http://schemas.microsoft.com/office/drawing/2014/main" id="{BD529743-A6C8-4772-9707-A85DC33400F2}"/>
              </a:ext>
            </a:extLst>
          </p:cNvPr>
          <p:cNvSpPr txBox="1">
            <a:spLocks noChangeAspect="1"/>
          </p:cNvSpPr>
          <p:nvPr/>
        </p:nvSpPr>
        <p:spPr>
          <a:xfrm>
            <a:off x="3742509" y="173681"/>
            <a:ext cx="2957549" cy="2975956"/>
          </a:xfrm>
          <a:prstGeom prst="rect">
            <a:avLst/>
          </a:prstGeom>
          <a:solidFill>
            <a:schemeClr val="bg1"/>
          </a:solidFill>
        </p:spPr>
        <p:txBody>
          <a:bodyPr wrap="square" rtlCol="0">
            <a:noAutofit/>
          </a:bodyPr>
          <a:lstStyle/>
          <a:p>
            <a:pPr algn="ctr">
              <a:lnSpc>
                <a:spcPct val="150000"/>
              </a:lnSpc>
              <a:defRPr/>
            </a:pPr>
            <a:r>
              <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Das Ausgangsobjekt beschreibt den Gegenstand, der in der alltäglichen Umgebung vorkommt und als Ideengrundlage zum Kunstwerk dient.</a:t>
            </a:r>
          </a:p>
          <a:p>
            <a:pPr algn="ctr">
              <a:lnSpc>
                <a:spcPct val="150000"/>
              </a:lnSpc>
              <a:defRPr/>
            </a:pPr>
            <a:endPar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Das </a:t>
            </a:r>
            <a:r>
              <a:rPr kumimoji="0" lang="de-DE" sz="100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an dem sich der Künstler oder die Künstlerin orientiert hat ist…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Das </a:t>
            </a:r>
            <a:r>
              <a:rPr kumimoji="0" lang="de-DE" sz="100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besteht aus folgenden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Materialien</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Das </a:t>
            </a:r>
            <a:r>
              <a:rPr kumimoji="0" lang="de-DE" sz="100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ist … (mm, cm, m)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hoch</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 (mm, cm, m)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breit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und … (mm, cm, m)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tief</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Das </a:t>
            </a:r>
            <a:r>
              <a:rPr kumimoji="0" lang="de-DE" sz="100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hat die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Funktion</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 …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R="0" lvl="0" algn="ctr" defTabSz="914400" rtl="0" eaLnBrk="1" fontAlgn="auto" latinLnBrk="0" hangingPunct="1">
              <a:lnSpc>
                <a:spcPct val="150000"/>
              </a:lnSpc>
              <a:spcBef>
                <a:spcPts val="0"/>
              </a:spcBef>
              <a:spcAft>
                <a:spcPts val="0"/>
              </a:spcAft>
              <a:buClrTx/>
              <a:buSzTx/>
              <a:tabLst/>
              <a:defRPr/>
            </a:pPr>
            <a:endParaRPr lang="de-DE" sz="1000" dirty="0">
              <a:solidFill>
                <a:prstClr val="black"/>
              </a:solidFill>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623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14" name="Gruppieren 13"/>
          <p:cNvGrpSpPr/>
          <p:nvPr/>
        </p:nvGrpSpPr>
        <p:grpSpPr>
          <a:xfrm>
            <a:off x="-28575" y="-9793"/>
            <a:ext cx="6915150" cy="9925586"/>
            <a:chOff x="-57150" y="-35997"/>
            <a:chExt cx="6915150" cy="9925586"/>
          </a:xfrm>
        </p:grpSpPr>
        <p:cxnSp>
          <p:nvCxnSpPr>
            <p:cNvPr id="16" name="Gerade Verbindung 15"/>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9" name="Rechteck 18"/>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0" name="Rechteck 19"/>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1" name="Rechteck 20"/>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2" name="Rechteck 21"/>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3" name="Rechteck 22"/>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4" name="Rechteck 23"/>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5" name="Rechteck 24"/>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5" name="Textfeld 4">
            <a:extLst>
              <a:ext uri="{FF2B5EF4-FFF2-40B4-BE49-F238E27FC236}">
                <a16:creationId xmlns:a16="http://schemas.microsoft.com/office/drawing/2014/main" id="{574DF0AD-E23B-432B-B458-461CEDDB5218}"/>
              </a:ext>
            </a:extLst>
          </p:cNvPr>
          <p:cNvSpPr txBox="1">
            <a:spLocks noChangeAspect="1"/>
          </p:cNvSpPr>
          <p:nvPr/>
        </p:nvSpPr>
        <p:spPr>
          <a:xfrm>
            <a:off x="334551" y="200041"/>
            <a:ext cx="3096344" cy="2880320"/>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Was ist eine </a:t>
            </a:r>
            <a:r>
              <a:rPr lang="de-DE" sz="2800" b="1" dirty="0">
                <a:solidFill>
                  <a:srgbClr val="00B050"/>
                </a:solidFill>
                <a:latin typeface="Arial" panose="020B0604020202020204" pitchFamily="34" charset="0"/>
                <a:cs typeface="Arial" panose="020B0604020202020204" pitchFamily="34" charset="0"/>
              </a:rPr>
              <a:t>künstlerische Strategie</a:t>
            </a:r>
            <a:r>
              <a:rPr lang="de-DE" sz="2800" b="1" dirty="0">
                <a:latin typeface="Arial" panose="020B0604020202020204" pitchFamily="34" charset="0"/>
                <a:cs typeface="Arial" panose="020B0604020202020204" pitchFamily="34" charset="0"/>
              </a:rPr>
              <a:t>?</a:t>
            </a:r>
          </a:p>
        </p:txBody>
      </p:sp>
      <p:sp>
        <p:nvSpPr>
          <p:cNvPr id="9" name="Textfeld 8">
            <a:extLst>
              <a:ext uri="{FF2B5EF4-FFF2-40B4-BE49-F238E27FC236}">
                <a16:creationId xmlns:a16="http://schemas.microsoft.com/office/drawing/2014/main" id="{19AB89EA-26EF-4AD8-832D-5A946D6A0378}"/>
              </a:ext>
            </a:extLst>
          </p:cNvPr>
          <p:cNvSpPr txBox="1">
            <a:spLocks noChangeAspect="1"/>
          </p:cNvSpPr>
          <p:nvPr/>
        </p:nvSpPr>
        <p:spPr>
          <a:xfrm>
            <a:off x="334551" y="3504634"/>
            <a:ext cx="3096344" cy="2880320"/>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Transformieren</a:t>
            </a:r>
          </a:p>
        </p:txBody>
      </p:sp>
      <p:sp>
        <p:nvSpPr>
          <p:cNvPr id="11" name="Textfeld 10">
            <a:extLst>
              <a:ext uri="{FF2B5EF4-FFF2-40B4-BE49-F238E27FC236}">
                <a16:creationId xmlns:a16="http://schemas.microsoft.com/office/drawing/2014/main" id="{5B6203EB-2DA4-4765-8C2D-3F962D2B37DA}"/>
              </a:ext>
            </a:extLst>
          </p:cNvPr>
          <p:cNvSpPr txBox="1">
            <a:spLocks noChangeAspect="1"/>
          </p:cNvSpPr>
          <p:nvPr/>
        </p:nvSpPr>
        <p:spPr>
          <a:xfrm>
            <a:off x="342112" y="6816466"/>
            <a:ext cx="3096344" cy="2880320"/>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Kombinieren</a:t>
            </a:r>
          </a:p>
        </p:txBody>
      </p:sp>
      <p:sp>
        <p:nvSpPr>
          <p:cNvPr id="15" name="Textfeld 14">
            <a:extLst>
              <a:ext uri="{FF2B5EF4-FFF2-40B4-BE49-F238E27FC236}">
                <a16:creationId xmlns:a16="http://schemas.microsoft.com/office/drawing/2014/main" id="{A82021FF-69FD-4DF0-9AAE-2D2CCA59D826}"/>
              </a:ext>
            </a:extLst>
          </p:cNvPr>
          <p:cNvSpPr txBox="1">
            <a:spLocks noChangeAspect="1"/>
          </p:cNvSpPr>
          <p:nvPr/>
        </p:nvSpPr>
        <p:spPr>
          <a:xfrm>
            <a:off x="3655955" y="200326"/>
            <a:ext cx="3096344" cy="2880320"/>
          </a:xfrm>
          <a:prstGeom prst="rect">
            <a:avLst/>
          </a:prstGeom>
          <a:noFill/>
          <a:ln>
            <a:noFill/>
          </a:ln>
        </p:spPr>
        <p:txBody>
          <a:bodyPr wrap="square" rtlCol="0">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11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Eine </a:t>
            </a:r>
            <a:r>
              <a:rPr kumimoji="0" lang="de-DE" sz="1100" b="1" i="1" u="none" strike="noStrike" kern="1200" cap="none" spc="0" normalizeH="0" baseline="0" noProof="0" dirty="0">
                <a:ln>
                  <a:noFill/>
                </a:ln>
                <a:solidFill>
                  <a:srgbClr val="00B050"/>
                </a:solidFill>
                <a:effectLst/>
                <a:uLnTx/>
                <a:uFillTx/>
                <a:latin typeface="Arial" panose="020B0604020202020204" pitchFamily="34" charset="0"/>
                <a:ea typeface="Arial" panose="020B0604020202020204" pitchFamily="34" charset="0"/>
                <a:cs typeface="Times New Roman" panose="02020603050405020304" pitchFamily="18" charset="0"/>
              </a:rPr>
              <a:t>künstlerische Strategie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beschreibt das </a:t>
            </a:r>
            <a:r>
              <a:rPr kumimoji="0" lang="de-DE" sz="11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geplante Vorgehen </a:t>
            </a: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eines Künstlers oder einer Künstlerin, um das eigene Ziel zu erreichen, z.B. die </a:t>
            </a:r>
            <a:r>
              <a:rPr kumimoji="0" lang="de-DE" sz="11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Veränderung eines Gegenstands</a:t>
            </a: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auf eine bestimmte Art.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Hierfür können die verschiedenen künstlerischen Strategien eingesetzt werden</a:t>
            </a:r>
            <a:r>
              <a:rPr lang="de-DE" sz="1100" i="1" dirty="0">
                <a:solidFill>
                  <a:prstClr val="black"/>
                </a:solidFill>
                <a:latin typeface="Arial" panose="020B0604020202020204" pitchFamily="34" charset="0"/>
                <a:ea typeface="Arial" panose="020B0604020202020204" pitchFamily="34" charset="0"/>
                <a:cs typeface="Times New Roman" panose="02020603050405020304" pitchFamily="18" charset="0"/>
              </a:rPr>
              <a: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7" name="Textfeld 6">
            <a:extLst>
              <a:ext uri="{FF2B5EF4-FFF2-40B4-BE49-F238E27FC236}">
                <a16:creationId xmlns:a16="http://schemas.microsoft.com/office/drawing/2014/main" id="{A3F2C0C6-3B2D-4A14-9CB1-6830ADD1E4CE}"/>
              </a:ext>
            </a:extLst>
          </p:cNvPr>
          <p:cNvSpPr txBox="1">
            <a:spLocks noChangeAspect="1"/>
          </p:cNvSpPr>
          <p:nvPr/>
        </p:nvSpPr>
        <p:spPr>
          <a:xfrm>
            <a:off x="3664974" y="3491129"/>
            <a:ext cx="3096344" cy="2880320"/>
          </a:xfrm>
          <a:prstGeom prst="rect">
            <a:avLst/>
          </a:prstGeom>
          <a:noFill/>
          <a:ln>
            <a:noFill/>
          </a:ln>
        </p:spPr>
        <p:txBody>
          <a:bodyPr wrap="square" rtlCol="0">
            <a:noAutofit/>
          </a:bodyPr>
          <a:lstStyle/>
          <a:p>
            <a:pPr marR="0" lvl="0" algn="ctr" defTabSz="914400" rtl="0" eaLnBrk="1" fontAlgn="auto" latinLnBrk="0" hangingPunct="1">
              <a:lnSpc>
                <a:spcPct val="150000"/>
              </a:lnSpc>
              <a:spcBef>
                <a:spcPts val="0"/>
              </a:spcBef>
              <a:spcAft>
                <a:spcPts val="0"/>
              </a:spcAft>
              <a:buClrTx/>
              <a:buSzTx/>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6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in ein neues Objekt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umgewandelt, umgeformt oder umgestaltet</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L="0" marR="0" lvl="0" indent="0" algn="l" defTabSz="914400" rtl="0" eaLnBrk="1" fontAlgn="auto" latinLnBrk="0" hangingPunct="1">
              <a:lnSpc>
                <a:spcPct val="150000"/>
              </a:lnSpc>
              <a:spcBef>
                <a:spcPts val="0"/>
              </a:spcBef>
              <a:spcAft>
                <a:spcPts val="0"/>
              </a:spcAft>
              <a:buClrTx/>
              <a:buSzTx/>
              <a:buFontTx/>
              <a:buNone/>
              <a:tabLst/>
              <a:defRPr/>
            </a:pPr>
            <a:endParaRPr lang="de-DE" sz="1100" dirty="0">
              <a:solidFill>
                <a:prstClr val="black"/>
              </a:solidFill>
              <a:latin typeface="Arial" panose="020B0604020202020204" pitchFamily="34" charset="0"/>
              <a:ea typeface="Arial" panose="020B0604020202020204" pitchFamily="34" charset="0"/>
              <a:cs typeface="Times New Roman" panose="02020603050405020304" pitchFamily="18" charset="0"/>
              <a:sym typeface="Wingdings" panose="05000000000000000000" pitchFamily="2" charset="2"/>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400" b="1" i="0" u="none" strike="noStrike" kern="120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Transformieren</a:t>
            </a:r>
            <a:endParaRPr kumimoji="0" lang="de-DE" sz="1400" b="0" i="0" u="none" strike="noStrike" kern="120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13" name="Textfeld 12">
            <a:extLst>
              <a:ext uri="{FF2B5EF4-FFF2-40B4-BE49-F238E27FC236}">
                <a16:creationId xmlns:a16="http://schemas.microsoft.com/office/drawing/2014/main" id="{28DB5CFD-D720-4966-8484-4B04E613A799}"/>
              </a:ext>
            </a:extLst>
          </p:cNvPr>
          <p:cNvSpPr txBox="1">
            <a:spLocks noChangeAspect="1"/>
          </p:cNvSpPr>
          <p:nvPr/>
        </p:nvSpPr>
        <p:spPr>
          <a:xfrm>
            <a:off x="3651932" y="6805448"/>
            <a:ext cx="3096344" cy="2880320"/>
          </a:xfrm>
          <a:prstGeom prst="rect">
            <a:avLst/>
          </a:prstGeom>
          <a:noFill/>
          <a:ln>
            <a:noFill/>
          </a:ln>
        </p:spPr>
        <p:txBody>
          <a:bodyPr wrap="square" rtlCol="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mit etwas Anderem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in Verbindung gebracht</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p>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a:t>
            </a:r>
            <a:r>
              <a:rPr kumimoji="0" lang="de-DE" sz="1200" b="0" i="1"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Arial" panose="020B0604020202020204" pitchFamily="34" charset="0"/>
                <a:cs typeface="Times New Roman" panose="02020603050405020304" pitchFamily="18" charset="0"/>
              </a:rPr>
              <a:t>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Kombinieren</a:t>
            </a:r>
            <a:endParaRPr kumimoji="0" lang="de-DE"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48742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10" name="Gruppieren 9"/>
          <p:cNvGrpSpPr/>
          <p:nvPr/>
        </p:nvGrpSpPr>
        <p:grpSpPr>
          <a:xfrm>
            <a:off x="-28575" y="-9793"/>
            <a:ext cx="6915150" cy="9925586"/>
            <a:chOff x="-57150" y="-35997"/>
            <a:chExt cx="6915150" cy="9925586"/>
          </a:xfrm>
        </p:grpSpPr>
        <p:cxnSp>
          <p:nvCxnSpPr>
            <p:cNvPr id="12" name="Gerade Verbindung 11"/>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6" name="Rechteck 15"/>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17" name="Rechteck 16"/>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18" name="Rechteck 17"/>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19" name="Rechteck 18"/>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0" name="Rechteck 19"/>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1" name="Rechteck 20"/>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2" name="Rechteck 21"/>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3" name="Textfeld 2">
            <a:extLst>
              <a:ext uri="{FF2B5EF4-FFF2-40B4-BE49-F238E27FC236}">
                <a16:creationId xmlns:a16="http://schemas.microsoft.com/office/drawing/2014/main" id="{7E66C1F4-389A-43E2-A252-6B23EA4141C8}"/>
              </a:ext>
            </a:extLst>
          </p:cNvPr>
          <p:cNvSpPr txBox="1">
            <a:spLocks noChangeAspect="1"/>
          </p:cNvSpPr>
          <p:nvPr/>
        </p:nvSpPr>
        <p:spPr>
          <a:xfrm>
            <a:off x="304631" y="200041"/>
            <a:ext cx="3096344" cy="2833788"/>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Erfinden</a:t>
            </a:r>
          </a:p>
        </p:txBody>
      </p:sp>
      <p:sp>
        <p:nvSpPr>
          <p:cNvPr id="7" name="Textfeld 6">
            <a:extLst>
              <a:ext uri="{FF2B5EF4-FFF2-40B4-BE49-F238E27FC236}">
                <a16:creationId xmlns:a16="http://schemas.microsoft.com/office/drawing/2014/main" id="{4EAD6438-F7B9-4476-9A42-4EB502995969}"/>
              </a:ext>
            </a:extLst>
          </p:cNvPr>
          <p:cNvSpPr txBox="1">
            <a:spLocks noChangeAspect="1"/>
          </p:cNvSpPr>
          <p:nvPr/>
        </p:nvSpPr>
        <p:spPr>
          <a:xfrm>
            <a:off x="332656" y="3512840"/>
            <a:ext cx="3096344" cy="2880320"/>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b="1" dirty="0">
              <a:latin typeface="Arial" panose="020B0604020202020204" pitchFamily="34" charset="0"/>
              <a:cs typeface="Arial" panose="020B0604020202020204" pitchFamily="34" charset="0"/>
            </a:endParaRPr>
          </a:p>
          <a:p>
            <a:pPr algn="ctr"/>
            <a:endParaRPr lang="de-DE" b="1" dirty="0">
              <a:latin typeface="Arial" panose="020B0604020202020204" pitchFamily="34" charset="0"/>
              <a:cs typeface="Arial" panose="020B0604020202020204" pitchFamily="34" charset="0"/>
            </a:endParaRPr>
          </a:p>
          <a:p>
            <a:pPr algn="ctr"/>
            <a:endParaRPr lang="de-DE"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Nachahmen</a:t>
            </a:r>
          </a:p>
        </p:txBody>
      </p:sp>
      <p:sp>
        <p:nvSpPr>
          <p:cNvPr id="9" name="Textfeld 8">
            <a:extLst>
              <a:ext uri="{FF2B5EF4-FFF2-40B4-BE49-F238E27FC236}">
                <a16:creationId xmlns:a16="http://schemas.microsoft.com/office/drawing/2014/main" id="{9B3A11DA-8042-47D7-B410-19515DD6697A}"/>
              </a:ext>
            </a:extLst>
          </p:cNvPr>
          <p:cNvSpPr txBox="1">
            <a:spLocks noChangeAspect="1"/>
          </p:cNvSpPr>
          <p:nvPr/>
        </p:nvSpPr>
        <p:spPr>
          <a:xfrm>
            <a:off x="304631" y="6797594"/>
            <a:ext cx="3096344" cy="2867024"/>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Ordnen</a:t>
            </a:r>
          </a:p>
        </p:txBody>
      </p:sp>
      <p:sp>
        <p:nvSpPr>
          <p:cNvPr id="13" name="Textfeld 12">
            <a:extLst>
              <a:ext uri="{FF2B5EF4-FFF2-40B4-BE49-F238E27FC236}">
                <a16:creationId xmlns:a16="http://schemas.microsoft.com/office/drawing/2014/main" id="{E481D419-DAD8-4390-905E-F1EB186610B9}"/>
              </a:ext>
            </a:extLst>
          </p:cNvPr>
          <p:cNvSpPr txBox="1">
            <a:spLocks noChangeAspect="1"/>
          </p:cNvSpPr>
          <p:nvPr/>
        </p:nvSpPr>
        <p:spPr>
          <a:xfrm>
            <a:off x="3668673" y="244764"/>
            <a:ext cx="3096344" cy="2833789"/>
          </a:xfrm>
          <a:prstGeom prst="rect">
            <a:avLst/>
          </a:prstGeom>
          <a:noFill/>
          <a:ln>
            <a:noFill/>
          </a:ln>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durch Forschen, Experimentieren oder mit Hilfe der Fantasie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neu erfunden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oder erschaffen? </a:t>
            </a:r>
          </a:p>
          <a:p>
            <a:pPr marR="0" lvl="0" algn="l" defTabSz="914400" rtl="0" eaLnBrk="1" fontAlgn="auto" latinLnBrk="0" hangingPunct="1">
              <a:lnSpc>
                <a:spcPct val="150000"/>
              </a:lnSpc>
              <a:spcBef>
                <a:spcPts val="0"/>
              </a:spcBef>
              <a:spcAft>
                <a:spcPts val="0"/>
              </a:spcAft>
              <a:buClrTx/>
              <a:buSzTx/>
              <a:tabLst/>
              <a:defRPr/>
            </a:pPr>
            <a:endPar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a:t>
            </a:r>
          </a:p>
          <a:p>
            <a:pPr marR="0" lvl="0" algn="ctr" defTabSz="914400" rtl="0" eaLnBrk="1" fontAlgn="auto" latinLnBrk="0" hangingPunct="1">
              <a:lnSpc>
                <a:spcPct val="150000"/>
              </a:lnSpc>
              <a:spcBef>
                <a:spcPts val="0"/>
              </a:spcBef>
              <a:spcAft>
                <a:spcPts val="0"/>
              </a:spcAft>
              <a:buClrTx/>
              <a:buSzTx/>
              <a:tabLst/>
              <a:defRPr/>
            </a:pPr>
            <a:r>
              <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Erfinden</a:t>
            </a:r>
            <a:endParaRPr kumimoji="0" lang="de-DE" sz="1400" b="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p:txBody>
      </p:sp>
      <p:sp>
        <p:nvSpPr>
          <p:cNvPr id="5" name="Textfeld 4">
            <a:extLst>
              <a:ext uri="{FF2B5EF4-FFF2-40B4-BE49-F238E27FC236}">
                <a16:creationId xmlns:a16="http://schemas.microsoft.com/office/drawing/2014/main" id="{F64A2AE2-2C8E-4404-B958-9B221A966078}"/>
              </a:ext>
            </a:extLst>
          </p:cNvPr>
          <p:cNvSpPr txBox="1">
            <a:spLocks noChangeAspect="1"/>
          </p:cNvSpPr>
          <p:nvPr/>
        </p:nvSpPr>
        <p:spPr>
          <a:xfrm>
            <a:off x="3664974" y="3512840"/>
            <a:ext cx="3096344" cy="2880320"/>
          </a:xfrm>
          <a:prstGeom prst="rect">
            <a:avLst/>
          </a:prstGeom>
          <a:noFill/>
          <a:ln>
            <a:noFill/>
          </a:ln>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in Teilen oder ganz übernommen und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nachgebildet</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p>
          <a:p>
            <a:pPr marR="0" lvl="0" algn="l"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Nachahmen</a:t>
            </a:r>
            <a:endParaRPr kumimoji="0" lang="de-DE" sz="1400" b="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kumimoji="0" lang="de-DE" sz="18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11" name="Textfeld 10">
            <a:extLst>
              <a:ext uri="{FF2B5EF4-FFF2-40B4-BE49-F238E27FC236}">
                <a16:creationId xmlns:a16="http://schemas.microsoft.com/office/drawing/2014/main" id="{05AD20E2-4C20-412C-BDC0-DB2A8D305C98}"/>
              </a:ext>
            </a:extLst>
          </p:cNvPr>
          <p:cNvSpPr txBox="1">
            <a:spLocks noChangeAspect="1"/>
          </p:cNvSpPr>
          <p:nvPr/>
        </p:nvSpPr>
        <p:spPr>
          <a:xfrm>
            <a:off x="3655955" y="6805448"/>
            <a:ext cx="3096344" cy="2880320"/>
          </a:xfrm>
          <a:prstGeom prst="rect">
            <a:avLst/>
          </a:prstGeom>
          <a:noFill/>
          <a:ln>
            <a:noFill/>
          </a:ln>
        </p:spPr>
        <p:txBody>
          <a:bodyPr wrap="square" rtlCol="0">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in einer bestimmten Art oder nach eigenen Überlegungen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in eine Struktur gebracht oder angeordnet</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R="0" lvl="0" algn="l"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 </a:t>
            </a:r>
          </a:p>
          <a:p>
            <a:pPr marR="0" lvl="0" algn="ctr" defTabSz="914400" rtl="0" eaLnBrk="1" fontAlgn="auto" latinLnBrk="0" hangingPunct="1">
              <a:lnSpc>
                <a:spcPct val="150000"/>
              </a:lnSpc>
              <a:spcBef>
                <a:spcPts val="0"/>
              </a:spcBef>
              <a:spcAft>
                <a:spcPts val="0"/>
              </a:spcAft>
              <a:buClrTx/>
              <a:buSzTx/>
              <a:tabLst/>
              <a:defRPr/>
            </a:pP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Ordnen</a:t>
            </a:r>
            <a:endParaRPr kumimoji="0" lang="de-DE" sz="1400" b="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193245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10" name="Gruppieren 9"/>
          <p:cNvGrpSpPr/>
          <p:nvPr/>
        </p:nvGrpSpPr>
        <p:grpSpPr>
          <a:xfrm>
            <a:off x="-28575" y="-9793"/>
            <a:ext cx="6915150" cy="9925586"/>
            <a:chOff x="-57150" y="-35997"/>
            <a:chExt cx="6915150" cy="9925586"/>
          </a:xfrm>
        </p:grpSpPr>
        <p:cxnSp>
          <p:nvCxnSpPr>
            <p:cNvPr id="12" name="Gerade Verbindung 11"/>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7" name="Rechteck 16"/>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18" name="Rechteck 17"/>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19" name="Rechteck 18"/>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0" name="Rechteck 19"/>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1" name="Rechteck 20"/>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2" name="Rechteck 21"/>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3" name="Rechteck 22"/>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5" name="Textfeld 4">
            <a:extLst>
              <a:ext uri="{FF2B5EF4-FFF2-40B4-BE49-F238E27FC236}">
                <a16:creationId xmlns:a16="http://schemas.microsoft.com/office/drawing/2014/main" id="{D761822D-6118-4A3A-B4F7-C1F07CEDD0C7}"/>
              </a:ext>
            </a:extLst>
          </p:cNvPr>
          <p:cNvSpPr txBox="1">
            <a:spLocks noChangeAspect="1"/>
          </p:cNvSpPr>
          <p:nvPr/>
        </p:nvSpPr>
        <p:spPr>
          <a:xfrm>
            <a:off x="342112" y="244765"/>
            <a:ext cx="3096344" cy="2833788"/>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Reduzieren</a:t>
            </a:r>
          </a:p>
        </p:txBody>
      </p:sp>
      <p:sp>
        <p:nvSpPr>
          <p:cNvPr id="9" name="Textfeld 8">
            <a:extLst>
              <a:ext uri="{FF2B5EF4-FFF2-40B4-BE49-F238E27FC236}">
                <a16:creationId xmlns:a16="http://schemas.microsoft.com/office/drawing/2014/main" id="{76A2FFEB-6FCB-4946-A7CC-35ACDC589EDD}"/>
              </a:ext>
            </a:extLst>
          </p:cNvPr>
          <p:cNvSpPr txBox="1">
            <a:spLocks noChangeAspect="1"/>
          </p:cNvSpPr>
          <p:nvPr/>
        </p:nvSpPr>
        <p:spPr>
          <a:xfrm>
            <a:off x="342112" y="3500474"/>
            <a:ext cx="3096344" cy="2880320"/>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b="1" dirty="0">
              <a:latin typeface="Arial" panose="020B0604020202020204" pitchFamily="34" charset="0"/>
              <a:cs typeface="Arial" panose="020B0604020202020204" pitchFamily="34" charset="0"/>
            </a:endParaRPr>
          </a:p>
          <a:p>
            <a:pPr algn="ctr"/>
            <a:endParaRPr lang="de-DE" b="1" dirty="0">
              <a:latin typeface="Arial" panose="020B0604020202020204" pitchFamily="34" charset="0"/>
              <a:cs typeface="Arial" panose="020B0604020202020204" pitchFamily="34" charset="0"/>
            </a:endParaRPr>
          </a:p>
          <a:p>
            <a:pPr algn="ctr"/>
            <a:endParaRPr lang="de-DE"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Ergänzen</a:t>
            </a:r>
          </a:p>
        </p:txBody>
      </p:sp>
      <p:sp>
        <p:nvSpPr>
          <p:cNvPr id="11" name="Textfeld 10">
            <a:extLst>
              <a:ext uri="{FF2B5EF4-FFF2-40B4-BE49-F238E27FC236}">
                <a16:creationId xmlns:a16="http://schemas.microsoft.com/office/drawing/2014/main" id="{0B87B3DD-CBA8-46FC-B8CE-13D852DB32B2}"/>
              </a:ext>
            </a:extLst>
          </p:cNvPr>
          <p:cNvSpPr txBox="1">
            <a:spLocks noChangeAspect="1"/>
          </p:cNvSpPr>
          <p:nvPr/>
        </p:nvSpPr>
        <p:spPr>
          <a:xfrm>
            <a:off x="334551" y="6805448"/>
            <a:ext cx="3096344" cy="2867024"/>
          </a:xfrm>
          <a:prstGeom prst="rect">
            <a:avLst/>
          </a:prstGeom>
          <a:noFill/>
          <a:ln>
            <a:noFill/>
          </a:ln>
        </p:spPr>
        <p:txBody>
          <a:bodyPr wrap="square" rtlCol="0">
            <a:noAutofit/>
          </a:bodyPr>
          <a:lstStyle/>
          <a:p>
            <a:pPr algn="ctr"/>
            <a:r>
              <a:rPr lang="de-DE" b="1" dirty="0">
                <a:solidFill>
                  <a:srgbClr val="00B050"/>
                </a:solidFill>
                <a:latin typeface="Arial" panose="020B0604020202020204" pitchFamily="34" charset="0"/>
                <a:cs typeface="Arial" panose="020B0604020202020204" pitchFamily="34" charset="0"/>
              </a:rPr>
              <a:t>KÜNSTLERISCHE STRATEGIE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Interpretieren</a:t>
            </a:r>
          </a:p>
        </p:txBody>
      </p:sp>
      <p:sp>
        <p:nvSpPr>
          <p:cNvPr id="15" name="Textfeld 14">
            <a:extLst>
              <a:ext uri="{FF2B5EF4-FFF2-40B4-BE49-F238E27FC236}">
                <a16:creationId xmlns:a16="http://schemas.microsoft.com/office/drawing/2014/main" id="{0F90F435-E2BD-4C6A-83FA-9299721ACA27}"/>
              </a:ext>
            </a:extLst>
          </p:cNvPr>
          <p:cNvSpPr txBox="1">
            <a:spLocks noChangeAspect="1"/>
          </p:cNvSpPr>
          <p:nvPr/>
        </p:nvSpPr>
        <p:spPr>
          <a:xfrm>
            <a:off x="3655955" y="200041"/>
            <a:ext cx="3096344" cy="2833789"/>
          </a:xfrm>
          <a:prstGeom prst="rect">
            <a:avLst/>
          </a:prstGeom>
          <a:noFill/>
          <a:ln>
            <a:noFill/>
          </a:ln>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in eine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einfachere Form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gebracht oder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Teile davon weggenommen</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R="0" lvl="0" algn="l" defTabSz="914400" rtl="0" eaLnBrk="1" fontAlgn="auto" latinLnBrk="0" hangingPunct="1">
              <a:lnSpc>
                <a:spcPct val="150000"/>
              </a:lnSpc>
              <a:spcBef>
                <a:spcPts val="0"/>
              </a:spcBef>
              <a:spcAft>
                <a:spcPts val="0"/>
              </a:spcAft>
              <a:buClrTx/>
              <a:buSzTx/>
              <a:tabLst/>
              <a:defRPr/>
            </a:pPr>
            <a:endPar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 </a:t>
            </a:r>
          </a:p>
          <a:p>
            <a:pPr marR="0" lvl="0" algn="ctr" defTabSz="914400" rtl="0" eaLnBrk="1" fontAlgn="auto" latinLnBrk="0" hangingPunct="1">
              <a:lnSpc>
                <a:spcPct val="150000"/>
              </a:lnSpc>
              <a:spcBef>
                <a:spcPts val="0"/>
              </a:spcBef>
              <a:spcAft>
                <a:spcPts val="0"/>
              </a:spcAft>
              <a:buClrTx/>
              <a:buSzTx/>
              <a:tabLst/>
              <a:defRPr/>
            </a:pP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Reduzieren</a:t>
            </a:r>
            <a:endParaRPr kumimoji="0" lang="de-DE" sz="1400" b="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à"/>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p:txBody>
      </p:sp>
      <p:sp>
        <p:nvSpPr>
          <p:cNvPr id="7" name="Textfeld 6">
            <a:extLst>
              <a:ext uri="{FF2B5EF4-FFF2-40B4-BE49-F238E27FC236}">
                <a16:creationId xmlns:a16="http://schemas.microsoft.com/office/drawing/2014/main" id="{AE1DBA03-65FD-4978-8B1F-BBE621989719}"/>
              </a:ext>
            </a:extLst>
          </p:cNvPr>
          <p:cNvSpPr txBox="1">
            <a:spLocks noChangeAspect="1"/>
          </p:cNvSpPr>
          <p:nvPr/>
        </p:nvSpPr>
        <p:spPr>
          <a:xfrm>
            <a:off x="3594723" y="3499730"/>
            <a:ext cx="3096344" cy="2880320"/>
          </a:xfrm>
          <a:prstGeom prst="rect">
            <a:avLst/>
          </a:prstGeom>
          <a:noFill/>
          <a:ln>
            <a:noFill/>
          </a:ln>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dem Ausgangsobjekt etwas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hinzugefügt</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p>
          <a:p>
            <a:pPr marR="0" lvl="0" algn="l"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Ergänzen</a:t>
            </a:r>
            <a:endParaRPr kumimoji="0" lang="de-DE" sz="1400" b="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kumimoji="0" lang="de-DE" sz="18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13" name="Textfeld 12">
            <a:extLst>
              <a:ext uri="{FF2B5EF4-FFF2-40B4-BE49-F238E27FC236}">
                <a16:creationId xmlns:a16="http://schemas.microsoft.com/office/drawing/2014/main" id="{9383A23A-F50F-42E5-A04F-A9D43A49A6E1}"/>
              </a:ext>
            </a:extLst>
          </p:cNvPr>
          <p:cNvSpPr txBox="1">
            <a:spLocks noChangeAspect="1"/>
          </p:cNvSpPr>
          <p:nvPr/>
        </p:nvSpPr>
        <p:spPr>
          <a:xfrm>
            <a:off x="3655955" y="6792152"/>
            <a:ext cx="3096344" cy="2880320"/>
          </a:xfrm>
          <a:prstGeom prst="rect">
            <a:avLst/>
          </a:prstGeom>
          <a:noFill/>
          <a:ln>
            <a:noFill/>
          </a:ln>
        </p:spPr>
        <p:txBody>
          <a:bodyPr wrap="square" rtlCol="0">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so verändert, dass man es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neu verstehen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kann und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anders deuten</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kann?</a:t>
            </a:r>
          </a:p>
          <a:p>
            <a:pPr marR="0" lvl="0" algn="l"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künstlerische Strategie heißt</a:t>
            </a:r>
            <a:r>
              <a:rPr lang="de-DE" sz="1100" i="1" dirty="0">
                <a:solidFill>
                  <a:prstClr val="black"/>
                </a:solidFill>
                <a:latin typeface="Arial" panose="020B0604020202020204" pitchFamily="34" charset="0"/>
                <a:ea typeface="Arial" panose="020B0604020202020204" pitchFamily="34" charset="0"/>
                <a:cs typeface="Times New Roman" panose="02020603050405020304" pitchFamily="18" charset="0"/>
              </a:rPr>
              <a:t>: </a:t>
            </a:r>
            <a:r>
              <a:rPr kumimoji="0" lang="de-DE"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Interpretieren</a:t>
            </a:r>
            <a:endParaRPr kumimoji="0" lang="de-DE" sz="14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575045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grpSp>
        <p:nvGrpSpPr>
          <p:cNvPr id="16" name="Gruppieren 15"/>
          <p:cNvGrpSpPr/>
          <p:nvPr/>
        </p:nvGrpSpPr>
        <p:grpSpPr>
          <a:xfrm>
            <a:off x="-28575" y="-9793"/>
            <a:ext cx="6915150" cy="9925586"/>
            <a:chOff x="-57150" y="-35997"/>
            <a:chExt cx="6915150" cy="9925586"/>
          </a:xfrm>
        </p:grpSpPr>
        <p:cxnSp>
          <p:nvCxnSpPr>
            <p:cNvPr id="18" name="Gerade Verbindung 17"/>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6" name="Rechteck 25"/>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8" name="Rechteck 27"/>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0" name="Rechteck 29"/>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1" name="Rechteck 30"/>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2" name="Rechteck 31"/>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3" name="Rechteck 32"/>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19" name="Textfeld 18">
            <a:extLst>
              <a:ext uri="{FF2B5EF4-FFF2-40B4-BE49-F238E27FC236}">
                <a16:creationId xmlns:a16="http://schemas.microsoft.com/office/drawing/2014/main" id="{95E36769-C8BB-404F-B4B3-D6B907497364}"/>
              </a:ext>
            </a:extLst>
          </p:cNvPr>
          <p:cNvSpPr txBox="1">
            <a:spLocks noChangeAspect="1"/>
          </p:cNvSpPr>
          <p:nvPr/>
        </p:nvSpPr>
        <p:spPr>
          <a:xfrm>
            <a:off x="415425" y="234113"/>
            <a:ext cx="2952328" cy="2880320"/>
          </a:xfrm>
          <a:prstGeom prst="rect">
            <a:avLst/>
          </a:prstGeom>
          <a:solidFill>
            <a:schemeClr val="bg1"/>
          </a:solidFill>
        </p:spPr>
        <p:txBody>
          <a:bodyPr wrap="square" rtlCol="0">
            <a:noAutofit/>
          </a:bodyPr>
          <a:lstStyle/>
          <a:p>
            <a:pPr algn="ctr"/>
            <a:r>
              <a:rPr lang="de-DE" b="1" dirty="0">
                <a:solidFill>
                  <a:schemeClr val="bg1">
                    <a:lumMod val="50000"/>
                  </a:schemeClr>
                </a:solidFill>
                <a:latin typeface="Arial" panose="020B0604020202020204" pitchFamily="34" charset="0"/>
                <a:cs typeface="Arial" panose="020B0604020202020204" pitchFamily="34" charset="0"/>
              </a:rPr>
              <a:t>Wirkung</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Wie wirkt das Kunstwerk auf </a:t>
            </a:r>
          </a:p>
          <a:p>
            <a:pPr algn="ctr"/>
            <a:r>
              <a:rPr lang="de-DE" sz="2800" b="1" dirty="0">
                <a:latin typeface="Arial" panose="020B0604020202020204" pitchFamily="34" charset="0"/>
                <a:cs typeface="Arial" panose="020B0604020202020204" pitchFamily="34" charset="0"/>
              </a:rPr>
              <a:t> dich?</a:t>
            </a:r>
          </a:p>
        </p:txBody>
      </p:sp>
      <p:sp>
        <p:nvSpPr>
          <p:cNvPr id="29" name="Textfeld 28">
            <a:extLst>
              <a:ext uri="{FF2B5EF4-FFF2-40B4-BE49-F238E27FC236}">
                <a16:creationId xmlns:a16="http://schemas.microsoft.com/office/drawing/2014/main" id="{8F661D8D-36D7-4D2A-B422-68ED5B46DED7}"/>
              </a:ext>
            </a:extLst>
          </p:cNvPr>
          <p:cNvSpPr txBox="1">
            <a:spLocks noChangeAspect="1"/>
          </p:cNvSpPr>
          <p:nvPr/>
        </p:nvSpPr>
        <p:spPr>
          <a:xfrm>
            <a:off x="3762993" y="282633"/>
            <a:ext cx="2870563" cy="2801504"/>
          </a:xfrm>
          <a:prstGeom prst="rect">
            <a:avLst/>
          </a:prstGeom>
          <a:solidFill>
            <a:schemeClr val="bg1"/>
          </a:solidFill>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betrachte das Kunstwerk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sehe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betrachte das Kunstwerk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denke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oder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erinnere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mich an…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betrachte das Kunstwerk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stelle mir vor</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dass…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stehe in </a:t>
            </a:r>
            <a:r>
              <a:rPr lang="de-DE" sz="1100" dirty="0">
                <a:solidFill>
                  <a:prstClr val="black"/>
                </a:solidFill>
                <a:latin typeface="Calibri"/>
                <a:ea typeface="Arial" panose="020B0604020202020204" pitchFamily="34" charset="0"/>
                <a:cs typeface="Times New Roman" panose="02020603050405020304" pitchFamily="18" charset="0"/>
              </a:rPr>
              <a:t>Gedanken </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vor dem Kunstwerk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höre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stehe in Gedanken vor dem Kunstwerk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rieche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Ich stehe in Gedanken vor dem Kunstwerk, </a:t>
            </a:r>
            <a:r>
              <a:rPr kumimoji="0" lang="de-DE" sz="110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berühre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es und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fühle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t>
            </a:r>
          </a:p>
        </p:txBody>
      </p:sp>
      <p:sp>
        <p:nvSpPr>
          <p:cNvPr id="23" name="Textfeld 22">
            <a:extLst>
              <a:ext uri="{FF2B5EF4-FFF2-40B4-BE49-F238E27FC236}">
                <a16:creationId xmlns:a16="http://schemas.microsoft.com/office/drawing/2014/main" id="{CE799DEF-5285-402C-BA5B-42AF4D0A4323}"/>
              </a:ext>
            </a:extLst>
          </p:cNvPr>
          <p:cNvSpPr txBox="1">
            <a:spLocks noChangeAspect="1"/>
          </p:cNvSpPr>
          <p:nvPr/>
        </p:nvSpPr>
        <p:spPr>
          <a:xfrm>
            <a:off x="426544" y="3510140"/>
            <a:ext cx="2931798" cy="2880320"/>
          </a:xfrm>
          <a:prstGeom prst="rect">
            <a:avLst/>
          </a:prstGeom>
          <a:solidFill>
            <a:schemeClr val="bg1"/>
          </a:solidFill>
        </p:spPr>
        <p:txBody>
          <a:bodyPr wrap="square" rtlCol="0">
            <a:noAutofit/>
          </a:bodyPr>
          <a:lstStyle/>
          <a:p>
            <a:pPr algn="ctr"/>
            <a:r>
              <a:rPr lang="de-DE" b="1" dirty="0">
                <a:solidFill>
                  <a:schemeClr val="bg1">
                    <a:lumMod val="50000"/>
                  </a:schemeClr>
                </a:solidFill>
                <a:latin typeface="Arial" panose="020B0604020202020204" pitchFamily="34" charset="0"/>
                <a:cs typeface="Arial" panose="020B0604020202020204" pitchFamily="34" charset="0"/>
              </a:rPr>
              <a:t>Beschreibung</a:t>
            </a:r>
          </a:p>
          <a:p>
            <a:pPr algn="ctr"/>
            <a:endParaRPr lang="de-DE"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Beschreibung des Kunstwerks</a:t>
            </a:r>
            <a:endParaRPr lang="de-DE" b="1" dirty="0">
              <a:latin typeface="Arial" panose="020B0604020202020204" pitchFamily="34" charset="0"/>
              <a:cs typeface="Arial" panose="020B0604020202020204" pitchFamily="34" charset="0"/>
            </a:endParaRPr>
          </a:p>
        </p:txBody>
      </p:sp>
      <p:sp>
        <p:nvSpPr>
          <p:cNvPr id="21" name="Textfeld 20">
            <a:extLst>
              <a:ext uri="{FF2B5EF4-FFF2-40B4-BE49-F238E27FC236}">
                <a16:creationId xmlns:a16="http://schemas.microsoft.com/office/drawing/2014/main" id="{A60C36A0-8F99-4A6F-9D41-E1922083892F}"/>
              </a:ext>
            </a:extLst>
          </p:cNvPr>
          <p:cNvSpPr txBox="1">
            <a:spLocks noChangeAspect="1"/>
          </p:cNvSpPr>
          <p:nvPr/>
        </p:nvSpPr>
        <p:spPr>
          <a:xfrm>
            <a:off x="3762993" y="3524650"/>
            <a:ext cx="2853938" cy="2880320"/>
          </a:xfrm>
          <a:prstGeom prst="rect">
            <a:avLst/>
          </a:prstGeom>
          <a:solidFill>
            <a:schemeClr val="bg1"/>
          </a:solidFill>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de-DE" sz="1100" dirty="0">
              <a:solidFill>
                <a:prstClr val="black"/>
              </a:solidFill>
              <a:latin typeface="Calibri"/>
              <a:ea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de-DE" sz="1100" dirty="0">
              <a:solidFill>
                <a:prstClr val="black"/>
              </a:solidFill>
              <a:latin typeface="Calibri"/>
              <a:ea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Ich betrachte das Kunstwerk </a:t>
            </a:r>
            <a:r>
              <a:rPr lang="de-DE" sz="1100" dirty="0">
                <a:solidFill>
                  <a:prstClr val="black"/>
                </a:solidFill>
                <a:latin typeface="Calibri"/>
                <a:ea typeface="Arial" panose="020B0604020202020204" pitchFamily="34" charset="0"/>
                <a:cs typeface="Arial" panose="020B0604020202020204" pitchFamily="34" charset="0"/>
              </a:rPr>
              <a:t>und</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erkenne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wird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umgeben</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von…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befindet</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sich…</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ist</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a:t>
            </a:r>
            <a:r>
              <a:rPr kumimoji="0" lang="de-DE" sz="1100" b="0" i="1"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ein Objekt, ein Gemälde, eine Fotografie, ein Druck, eine Zeichnung, ein Aquarell usw.)</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endParaRPr>
          </a:p>
        </p:txBody>
      </p:sp>
      <p:sp>
        <p:nvSpPr>
          <p:cNvPr id="25" name="Textfeld 24">
            <a:extLst>
              <a:ext uri="{FF2B5EF4-FFF2-40B4-BE49-F238E27FC236}">
                <a16:creationId xmlns:a16="http://schemas.microsoft.com/office/drawing/2014/main" id="{4CCB094F-C714-4E24-89C4-F9A76C9180D5}"/>
              </a:ext>
            </a:extLst>
          </p:cNvPr>
          <p:cNvSpPr txBox="1">
            <a:spLocks noChangeAspect="1"/>
          </p:cNvSpPr>
          <p:nvPr/>
        </p:nvSpPr>
        <p:spPr>
          <a:xfrm>
            <a:off x="421105" y="6822356"/>
            <a:ext cx="2969983" cy="2880320"/>
          </a:xfrm>
          <a:prstGeom prst="rect">
            <a:avLst/>
          </a:prstGeom>
          <a:solidFill>
            <a:schemeClr val="bg1"/>
          </a:solidFill>
        </p:spPr>
        <p:txBody>
          <a:bodyPr wrap="square" rtlCol="0">
            <a:noAutofit/>
          </a:bodyPr>
          <a:lstStyle/>
          <a:p>
            <a:pPr algn="ctr"/>
            <a:r>
              <a:rPr lang="de-DE" b="1" dirty="0">
                <a:solidFill>
                  <a:schemeClr val="bg1">
                    <a:lumMod val="50000"/>
                  </a:schemeClr>
                </a:solidFill>
                <a:latin typeface="Arial" panose="020B0604020202020204" pitchFamily="34" charset="0"/>
                <a:cs typeface="Arial" panose="020B0604020202020204" pitchFamily="34" charset="0"/>
              </a:rPr>
              <a:t>Daten</a:t>
            </a:r>
          </a:p>
          <a:p>
            <a:pPr algn="ctr"/>
            <a:endParaRPr lang="de-DE"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Daten des Kunstwerks</a:t>
            </a:r>
          </a:p>
        </p:txBody>
      </p:sp>
      <p:sp>
        <p:nvSpPr>
          <p:cNvPr id="27" name="Textfeld 26">
            <a:extLst>
              <a:ext uri="{FF2B5EF4-FFF2-40B4-BE49-F238E27FC236}">
                <a16:creationId xmlns:a16="http://schemas.microsoft.com/office/drawing/2014/main" id="{1F191309-2EAA-4FDA-8F19-AD6BE53052EB}"/>
              </a:ext>
            </a:extLst>
          </p:cNvPr>
          <p:cNvSpPr txBox="1">
            <a:spLocks noChangeAspect="1"/>
          </p:cNvSpPr>
          <p:nvPr/>
        </p:nvSpPr>
        <p:spPr>
          <a:xfrm>
            <a:off x="3735390" y="6795286"/>
            <a:ext cx="2881541" cy="2880320"/>
          </a:xfrm>
          <a:prstGeom prst="rect">
            <a:avLst/>
          </a:prstGeom>
          <a:solidFill>
            <a:schemeClr val="bg1"/>
          </a:solidFill>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de-DE" sz="5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Der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Titel</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des Kunstwerkes heißt…</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Der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Künstler</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/Die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Künstlerin </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des Kunstwerks heißt…</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ist ….(mm, cm, m) hoch, …. </a:t>
            </a:r>
            <a:r>
              <a:rPr lang="de-DE" sz="1100" dirty="0">
                <a:solidFill>
                  <a:prstClr val="black"/>
                </a:solidFill>
                <a:latin typeface="Calibri"/>
                <a:ea typeface="Arial" panose="020B0604020202020204" pitchFamily="34" charset="0"/>
                <a:cs typeface="Arial" panose="020B0604020202020204" pitchFamily="34" charset="0"/>
              </a:rPr>
              <a:t>(mm, cm, m) </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breit und …. (mm, cm, m) tief. </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de-DE" sz="1100" dirty="0">
                <a:solidFill>
                  <a:prstClr val="black"/>
                </a:solidFill>
                <a:latin typeface="Calibri"/>
                <a:ea typeface="Arial" panose="020B0604020202020204" pitchFamily="34" charset="0"/>
                <a:cs typeface="Arial" panose="020B0604020202020204" pitchFamily="34" charset="0"/>
              </a:rPr>
              <a:t>Das Kunstwerk wurde a</a:t>
            </a:r>
            <a:r>
              <a:rPr kumimoji="0" lang="de-DE" sz="1100" b="0" i="0" u="none" strike="noStrike" kern="1200" cap="none" spc="0" normalizeH="0" baseline="0" noProof="0" dirty="0" err="1">
                <a:ln>
                  <a:noFill/>
                </a:ln>
                <a:solidFill>
                  <a:prstClr val="black"/>
                </a:solidFill>
                <a:effectLst/>
                <a:uLnTx/>
                <a:uFillTx/>
                <a:latin typeface="Calibri"/>
                <a:ea typeface="Arial" panose="020B0604020202020204" pitchFamily="34" charset="0"/>
                <a:cs typeface="Arial" panose="020B0604020202020204" pitchFamily="34" charset="0"/>
              </a:rPr>
              <a:t>us</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folgenden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Materialien</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hergestellt…</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ist ausgestellt in diesem Gebäude/ an diesem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Ort</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in dieser Stadt… </a:t>
            </a: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Das Kunstwerk ist entstanden im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Jahr</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rPr>
              <a:t>… </a:t>
            </a:r>
          </a:p>
          <a:p>
            <a:pPr marL="171450" marR="0" lvl="0" indent="-171450" algn="ctr"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558580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BEBEBE"/>
        </a:solidFill>
        <a:effectLst/>
      </p:bgPr>
    </p:bg>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F67D2D52-4282-43E9-97B3-0D2EBC3DE4A7}"/>
              </a:ext>
            </a:extLst>
          </p:cNvPr>
          <p:cNvSpPr txBox="1">
            <a:spLocks noChangeAspect="1"/>
          </p:cNvSpPr>
          <p:nvPr/>
        </p:nvSpPr>
        <p:spPr>
          <a:xfrm>
            <a:off x="3645024" y="3512840"/>
            <a:ext cx="3096344" cy="2880320"/>
          </a:xfrm>
          <a:prstGeom prst="rect">
            <a:avLst/>
          </a:prstGeom>
          <a:solidFill>
            <a:schemeClr val="bg1"/>
          </a:solidFill>
        </p:spPr>
        <p:txBody>
          <a:bodyPr wrap="square" rtlCol="0">
            <a:noAutofit/>
          </a:bodyPr>
          <a:lstStyle/>
          <a:p>
            <a:pPr marR="0" lvl="0" algn="ctr" defTabSz="914400" rtl="0" eaLnBrk="1" fontAlgn="auto" latinLnBrk="0" hangingPunct="1">
              <a:lnSpc>
                <a:spcPct val="150000"/>
              </a:lnSpc>
              <a:spcBef>
                <a:spcPts val="0"/>
              </a:spcBef>
              <a:spcAft>
                <a:spcPts val="0"/>
              </a:spcAft>
              <a:buClrTx/>
              <a:buSzTx/>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Hilfe:</a:t>
            </a:r>
          </a:p>
          <a:p>
            <a:pPr marR="0" lvl="0" algn="l"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Wurde das Ausgangsobjekt im Kunstwerk durch etwas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Ungeplantes</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oder Unerwartetes gestaltet?</a:t>
            </a:r>
          </a:p>
          <a:p>
            <a:pPr marR="0" lvl="0" algn="l" defTabSz="914400" rtl="0" eaLnBrk="1" fontAlgn="auto" latinLnBrk="0" hangingPunct="1">
              <a:lnSpc>
                <a:spcPct val="150000"/>
              </a:lnSpc>
              <a:spcBef>
                <a:spcPts val="0"/>
              </a:spcBef>
              <a:spcAft>
                <a:spcPts val="0"/>
              </a:spcAft>
              <a:buClrTx/>
              <a:buSzTx/>
              <a:tabLst/>
              <a:defRPr/>
            </a:pPr>
            <a:endParaRPr lang="de-DE" sz="1100" dirty="0">
              <a:solidFill>
                <a:prstClr val="black"/>
              </a:solidFill>
              <a:latin typeface="Arial" panose="020B0604020202020204" pitchFamily="34" charset="0"/>
              <a:ea typeface="Arial" panose="020B0604020202020204" pitchFamily="34" charset="0"/>
              <a:cs typeface="Times New Roman" panose="02020603050405020304" pitchFamily="18" charset="0"/>
              <a:sym typeface="Wingdings" panose="05000000000000000000" pitchFamily="2" charset="2"/>
            </a:endParaRPr>
          </a:p>
          <a:p>
            <a:pPr marR="0" lvl="0" algn="ctr" defTabSz="914400" rtl="0" eaLnBrk="1" fontAlgn="auto" latinLnBrk="0" hangingPunct="1">
              <a:lnSpc>
                <a:spcPct val="150000"/>
              </a:lnSpc>
              <a:spcBef>
                <a:spcPts val="0"/>
              </a:spcBef>
              <a:spcAft>
                <a:spcPts val="0"/>
              </a:spcAft>
              <a:buClrTx/>
              <a:buSzTx/>
              <a:tabLst/>
              <a:defRPr/>
            </a:pPr>
            <a:r>
              <a:rPr lang="de-DE" sz="1100" dirty="0">
                <a:solidFill>
                  <a:prstClr val="black"/>
                </a:solidFill>
                <a:latin typeface="Arial" panose="020B0604020202020204" pitchFamily="34" charset="0"/>
                <a:ea typeface="Arial" panose="020B0604020202020204" pitchFamily="34" charset="0"/>
                <a:cs typeface="Times New Roman" panose="02020603050405020304" pitchFamily="18" charset="0"/>
                <a:sym typeface="Wingdings" panose="05000000000000000000" pitchFamily="2" charset="2"/>
              </a:rPr>
              <a:t>J</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 Dann heißt die künstlerische Strategie:</a:t>
            </a: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100" b="1"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Arial" panose="020B0604020202020204" pitchFamily="34" charset="0"/>
                <a:cs typeface="Times New Roman" panose="02020603050405020304" pitchFamily="18" charset="0"/>
              </a:rPr>
              <a:t>Mit dem Zufall gestaltet</a:t>
            </a:r>
            <a:endPar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l" defTabSz="914400" rtl="0" eaLnBrk="1" fontAlgn="auto" latinLnBrk="0" hangingPunct="1">
              <a:lnSpc>
                <a:spcPct val="150000"/>
              </a:lnSpc>
              <a:spcBef>
                <a:spcPts val="0"/>
              </a:spcBef>
              <a:spcAft>
                <a:spcPts val="0"/>
              </a:spcAft>
              <a:buClrTx/>
              <a:buSzTx/>
              <a:tabLst/>
              <a:defRPr/>
            </a:pPr>
            <a:endParaRPr kumimoji="0" lang="de-DE" sz="18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13" name="Textfeld 12">
            <a:extLst>
              <a:ext uri="{FF2B5EF4-FFF2-40B4-BE49-F238E27FC236}">
                <a16:creationId xmlns:a16="http://schemas.microsoft.com/office/drawing/2014/main" id="{FB8974F5-811B-496D-B27E-EB943D3CF6FE}"/>
              </a:ext>
            </a:extLst>
          </p:cNvPr>
          <p:cNvSpPr txBox="1">
            <a:spLocks noChangeAspect="1"/>
          </p:cNvSpPr>
          <p:nvPr/>
        </p:nvSpPr>
        <p:spPr>
          <a:xfrm>
            <a:off x="3589784" y="6825208"/>
            <a:ext cx="3096344" cy="2880320"/>
          </a:xfrm>
          <a:prstGeom prst="rect">
            <a:avLst/>
          </a:prstGeom>
          <a:solidFill>
            <a:schemeClr val="bg1"/>
          </a:solidFill>
        </p:spPr>
        <p:txBody>
          <a:bodyPr wrap="square" rtlCol="0">
            <a:no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21" name="Textfeld 20">
            <a:extLst>
              <a:ext uri="{FF2B5EF4-FFF2-40B4-BE49-F238E27FC236}">
                <a16:creationId xmlns:a16="http://schemas.microsoft.com/office/drawing/2014/main" id="{98210196-D142-4863-87FA-11D9CA0CD5E2}"/>
              </a:ext>
            </a:extLst>
          </p:cNvPr>
          <p:cNvSpPr txBox="1">
            <a:spLocks noChangeAspect="1"/>
          </p:cNvSpPr>
          <p:nvPr/>
        </p:nvSpPr>
        <p:spPr>
          <a:xfrm>
            <a:off x="3645024" y="3512840"/>
            <a:ext cx="3096344" cy="2880320"/>
          </a:xfrm>
          <a:prstGeom prst="rect">
            <a:avLst/>
          </a:prstGeom>
          <a:solidFill>
            <a:schemeClr val="bg1"/>
          </a:solidFill>
        </p:spPr>
        <p:txBody>
          <a:bodyPr wrap="square" rtlCol="0">
            <a:noAutofit/>
          </a:bodyPr>
          <a:lstStyle/>
          <a:p>
            <a:pPr marR="0" lvl="0" algn="ctr"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Calibri"/>
              <a:ea typeface="Arial" panose="020B0604020202020204" pitchFamily="34" charset="0"/>
              <a:cs typeface="Arial" panose="020B0604020202020204" pitchFamily="34" charset="0"/>
            </a:endParaRPr>
          </a:p>
        </p:txBody>
      </p:sp>
      <p:sp>
        <p:nvSpPr>
          <p:cNvPr id="27" name="Textfeld 26">
            <a:extLst>
              <a:ext uri="{FF2B5EF4-FFF2-40B4-BE49-F238E27FC236}">
                <a16:creationId xmlns:a16="http://schemas.microsoft.com/office/drawing/2014/main" id="{96850B41-5EBD-4B36-91A8-7C781D65B01C}"/>
              </a:ext>
            </a:extLst>
          </p:cNvPr>
          <p:cNvSpPr txBox="1">
            <a:spLocks noChangeAspect="1"/>
          </p:cNvSpPr>
          <p:nvPr/>
        </p:nvSpPr>
        <p:spPr>
          <a:xfrm>
            <a:off x="3589784" y="6825208"/>
            <a:ext cx="3096344" cy="2880320"/>
          </a:xfrm>
          <a:prstGeom prst="rect">
            <a:avLst/>
          </a:prstGeom>
          <a:solidFill>
            <a:schemeClr val="bg1"/>
          </a:solidFill>
        </p:spPr>
        <p:txBody>
          <a:bodyPr wrap="square" rtlCol="0">
            <a:noAutofit/>
          </a:bodyPr>
          <a:lstStyle/>
          <a:p>
            <a:pPr marL="171450" marR="0" lvl="0" indent="-171450" algn="ctr"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grpSp>
        <p:nvGrpSpPr>
          <p:cNvPr id="34" name="Gruppieren 33"/>
          <p:cNvGrpSpPr/>
          <p:nvPr/>
        </p:nvGrpSpPr>
        <p:grpSpPr>
          <a:xfrm>
            <a:off x="-28575" y="-9793"/>
            <a:ext cx="6915150" cy="9925586"/>
            <a:chOff x="-57150" y="-35997"/>
            <a:chExt cx="6915150" cy="9925586"/>
          </a:xfrm>
        </p:grpSpPr>
        <p:cxnSp>
          <p:nvCxnSpPr>
            <p:cNvPr id="35" name="Gerade Verbindung 34"/>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36" name="Gerade Verbindung 35"/>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38" name="Rechteck 37"/>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39" name="Rechteck 38"/>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40" name="Rechteck 39"/>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41" name="Rechteck 40"/>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42" name="Rechteck 41"/>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43" name="Rechteck 42"/>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44" name="Rechteck 43"/>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19" name="Textfeld 18">
            <a:extLst>
              <a:ext uri="{FF2B5EF4-FFF2-40B4-BE49-F238E27FC236}">
                <a16:creationId xmlns:a16="http://schemas.microsoft.com/office/drawing/2014/main" id="{2DE884F9-4CFF-48DB-BDFC-3F8243DA9769}"/>
              </a:ext>
            </a:extLst>
          </p:cNvPr>
          <p:cNvSpPr txBox="1">
            <a:spLocks noChangeAspect="1"/>
          </p:cNvSpPr>
          <p:nvPr/>
        </p:nvSpPr>
        <p:spPr>
          <a:xfrm>
            <a:off x="421105" y="200041"/>
            <a:ext cx="2923237" cy="2880320"/>
          </a:xfrm>
          <a:prstGeom prst="rect">
            <a:avLst/>
          </a:prstGeom>
          <a:solidFill>
            <a:schemeClr val="bg1"/>
          </a:solidFill>
        </p:spPr>
        <p:txBody>
          <a:bodyPr wrap="square" rtlCol="0">
            <a:noAutofit/>
          </a:bodyPr>
          <a:lstStyle/>
          <a:p>
            <a:pPr algn="ctr"/>
            <a:r>
              <a:rPr lang="de-DE" b="1" dirty="0">
                <a:solidFill>
                  <a:schemeClr val="bg1">
                    <a:lumMod val="50000"/>
                  </a:schemeClr>
                </a:solidFill>
                <a:latin typeface="Arial" panose="020B0604020202020204" pitchFamily="34" charset="0"/>
                <a:cs typeface="Arial" panose="020B0604020202020204" pitchFamily="34" charset="0"/>
              </a:rPr>
              <a:t>Aussage</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Was ist </a:t>
            </a:r>
            <a:r>
              <a:rPr lang="de-DE" sz="2800" b="1">
                <a:latin typeface="Arial" panose="020B0604020202020204" pitchFamily="34" charset="0"/>
                <a:cs typeface="Arial" panose="020B0604020202020204" pitchFamily="34" charset="0"/>
              </a:rPr>
              <a:t>die Aussage des Kunstwerks?</a:t>
            </a:r>
            <a:endParaRPr lang="de-DE" sz="2800" b="1" dirty="0">
              <a:latin typeface="Arial" panose="020B0604020202020204" pitchFamily="34" charset="0"/>
              <a:cs typeface="Arial" panose="020B0604020202020204" pitchFamily="34" charset="0"/>
            </a:endParaRPr>
          </a:p>
        </p:txBody>
      </p:sp>
      <p:sp>
        <p:nvSpPr>
          <p:cNvPr id="29" name="Textfeld 28">
            <a:extLst>
              <a:ext uri="{FF2B5EF4-FFF2-40B4-BE49-F238E27FC236}">
                <a16:creationId xmlns:a16="http://schemas.microsoft.com/office/drawing/2014/main" id="{CB5568D0-D30A-4F75-8D53-461832911D85}"/>
              </a:ext>
            </a:extLst>
          </p:cNvPr>
          <p:cNvSpPr txBox="1">
            <a:spLocks noChangeAspect="1"/>
          </p:cNvSpPr>
          <p:nvPr/>
        </p:nvSpPr>
        <p:spPr>
          <a:xfrm>
            <a:off x="3755227" y="200041"/>
            <a:ext cx="2910519" cy="2880320"/>
          </a:xfrm>
          <a:prstGeom prst="rect">
            <a:avLst/>
          </a:prstGeom>
          <a:solidFill>
            <a:schemeClr val="bg1"/>
          </a:solidFill>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algn="ctr">
              <a:lnSpc>
                <a:spcPct val="150000"/>
              </a:lnSpc>
              <a:defRPr/>
            </a:pPr>
            <a:r>
              <a:rPr lang="de-DE" sz="1100" i="1" dirty="0">
                <a:solidFill>
                  <a:prstClr val="black"/>
                </a:solidFill>
                <a:ea typeface="Arial" panose="020B0604020202020204" pitchFamily="34" charset="0"/>
                <a:cs typeface="Times New Roman" panose="02020603050405020304" pitchFamily="18" charset="0"/>
                <a:sym typeface="Wingdings" panose="05000000000000000000" pitchFamily="2" charset="2"/>
              </a:rPr>
              <a:t>Formuliere 2 Sätze:</a:t>
            </a:r>
            <a:endParaRPr lang="de-DE" sz="1100" i="1" dirty="0">
              <a:solidFill>
                <a:prstClr val="black"/>
              </a:solidFill>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Wenn ich alle </a:t>
            </a:r>
            <a:r>
              <a:rPr lang="de-DE" sz="1100" dirty="0">
                <a:solidFill>
                  <a:prstClr val="black"/>
                </a:solidFill>
                <a:latin typeface="Calibri"/>
                <a:ea typeface="Arial" panose="020B0604020202020204" pitchFamily="34" charset="0"/>
                <a:cs typeface="Times New Roman" panose="02020603050405020304" pitchFamily="18" charset="0"/>
              </a:rPr>
              <a:t> Aspekte </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des  Kunstwerks</a:t>
            </a:r>
            <a:r>
              <a:rPr kumimoji="0" lang="de-DE" sz="1100" b="0" i="0" u="none" strike="noStrike" kern="1200" cap="none" spc="0" normalizeH="0" noProof="0" dirty="0">
                <a:ln>
                  <a:noFill/>
                </a:ln>
                <a:solidFill>
                  <a:prstClr val="black"/>
                </a:solidFill>
                <a:effectLst/>
                <a:uLnTx/>
                <a:uFillTx/>
                <a:latin typeface="Calibri"/>
                <a:ea typeface="Arial" panose="020B0604020202020204" pitchFamily="34" charset="0"/>
                <a:cs typeface="Times New Roman" panose="02020603050405020304" pitchFamily="18" charset="0"/>
              </a:rPr>
              <a:t> </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t>
            </a:r>
            <a:r>
              <a:rPr kumimoji="0" lang="de-DE" sz="1100" b="0" i="1"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Ausgangsobjekt, Inhalt, Intention, künstlerische Strategie, Wirkung, Kurzbeschreibung, Daten)</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zusammenfasse, ergibt sich folgende  mögliche </a:t>
            </a:r>
            <a:r>
              <a:rPr kumimoji="0" lang="de-DE" sz="11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Aussage</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 für das Kunstwerk:</a:t>
            </a:r>
          </a:p>
          <a:p>
            <a:pPr marR="0" lvl="0" algn="ctr" defTabSz="914400" rtl="0" eaLnBrk="1" fontAlgn="auto" latinLnBrk="0" hangingPunct="1">
              <a:lnSpc>
                <a:spcPct val="150000"/>
              </a:lnSpc>
              <a:spcBef>
                <a:spcPts val="0"/>
              </a:spcBef>
              <a:spcAft>
                <a:spcPts val="0"/>
              </a:spcAft>
              <a:buClrTx/>
              <a:buSzTx/>
              <a:tabLst/>
              <a:defRPr/>
            </a:pPr>
            <a:endParaRPr lang="de-DE" sz="1100" dirty="0">
              <a:solidFill>
                <a:prstClr val="black"/>
              </a:solidFill>
              <a:latin typeface="Calibri"/>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lang="de-DE" sz="1100" dirty="0">
                <a:solidFill>
                  <a:prstClr val="black"/>
                </a:solidFill>
                <a:latin typeface="Calibri"/>
                <a:ea typeface="Arial" panose="020B0604020202020204" pitchFamily="34" charset="0"/>
                <a:cs typeface="Times New Roman" panose="02020603050405020304" pitchFamily="18" charset="0"/>
              </a:rPr>
              <a:t>Das Kunstwerk</a:t>
            </a:r>
            <a:r>
              <a:rPr kumimoji="0" lang="de-DE" sz="11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rPr>
              <a:t>…</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de-DE" sz="900" b="0"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717162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16" name="Gruppieren 15"/>
          <p:cNvGrpSpPr/>
          <p:nvPr/>
        </p:nvGrpSpPr>
        <p:grpSpPr>
          <a:xfrm>
            <a:off x="-28575" y="-9793"/>
            <a:ext cx="6915150" cy="9925586"/>
            <a:chOff x="-57150" y="-35997"/>
            <a:chExt cx="6915150" cy="9925586"/>
          </a:xfrm>
        </p:grpSpPr>
        <p:cxnSp>
          <p:nvCxnSpPr>
            <p:cNvPr id="18" name="Gerade Verbindung 17"/>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6" name="Rechteck 25"/>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8" name="Rechteck 27"/>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0" name="Rechteck 29"/>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1" name="Rechteck 30"/>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2" name="Rechteck 31"/>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3" name="Rechteck 32"/>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19" name="Textfeld 18">
            <a:extLst>
              <a:ext uri="{FF2B5EF4-FFF2-40B4-BE49-F238E27FC236}">
                <a16:creationId xmlns:a16="http://schemas.microsoft.com/office/drawing/2014/main" id="{175E08CF-3E82-4A5B-8432-A0745A88DF56}"/>
              </a:ext>
            </a:extLst>
          </p:cNvPr>
          <p:cNvSpPr txBox="1">
            <a:spLocks noChangeAspect="1"/>
          </p:cNvSpPr>
          <p:nvPr/>
        </p:nvSpPr>
        <p:spPr>
          <a:xfrm>
            <a:off x="448887" y="209992"/>
            <a:ext cx="2909455" cy="2880320"/>
          </a:xfrm>
          <a:prstGeom prst="rect">
            <a:avLst/>
          </a:prstGeom>
          <a:solidFill>
            <a:schemeClr val="bg1"/>
          </a:solidFill>
        </p:spPr>
        <p:txBody>
          <a:bodyPr wrap="square" rtlCol="0">
            <a:noAutofit/>
          </a:bodyPr>
          <a:lstStyle/>
          <a:p>
            <a:pPr algn="ctr"/>
            <a:r>
              <a:rPr lang="de-DE" b="1" dirty="0">
                <a:solidFill>
                  <a:srgbClr val="C00000"/>
                </a:solidFill>
                <a:latin typeface="Arial" panose="020B0604020202020204" pitchFamily="34" charset="0"/>
                <a:cs typeface="Arial" panose="020B0604020202020204" pitchFamily="34" charset="0"/>
              </a:rPr>
              <a:t>INTENTION</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Was ist die </a:t>
            </a:r>
          </a:p>
          <a:p>
            <a:pPr algn="ctr"/>
            <a:r>
              <a:rPr lang="de-DE" sz="2800" b="1" dirty="0">
                <a:solidFill>
                  <a:srgbClr val="C00000"/>
                </a:solidFill>
                <a:latin typeface="Arial" panose="020B0604020202020204" pitchFamily="34" charset="0"/>
                <a:cs typeface="Arial" panose="020B0604020202020204" pitchFamily="34" charset="0"/>
              </a:rPr>
              <a:t>INTENTION </a:t>
            </a:r>
          </a:p>
          <a:p>
            <a:pPr algn="ctr"/>
            <a:r>
              <a:rPr lang="de-DE" sz="2800" b="1" dirty="0">
                <a:latin typeface="Arial" panose="020B0604020202020204" pitchFamily="34" charset="0"/>
                <a:cs typeface="Arial" panose="020B0604020202020204" pitchFamily="34" charset="0"/>
              </a:rPr>
              <a:t>des Künstlers/ der Künstlerin?</a:t>
            </a:r>
          </a:p>
        </p:txBody>
      </p:sp>
      <p:sp>
        <p:nvSpPr>
          <p:cNvPr id="29" name="Textfeld 28">
            <a:extLst>
              <a:ext uri="{FF2B5EF4-FFF2-40B4-BE49-F238E27FC236}">
                <a16:creationId xmlns:a16="http://schemas.microsoft.com/office/drawing/2014/main" id="{BA61E5CA-0451-433C-91C2-3969F0808AD9}"/>
              </a:ext>
            </a:extLst>
          </p:cNvPr>
          <p:cNvSpPr txBox="1">
            <a:spLocks noChangeAspect="1"/>
          </p:cNvSpPr>
          <p:nvPr/>
        </p:nvSpPr>
        <p:spPr>
          <a:xfrm>
            <a:off x="3748144" y="198110"/>
            <a:ext cx="2868787" cy="2880320"/>
          </a:xfrm>
          <a:prstGeom prst="rect">
            <a:avLst/>
          </a:prstGeom>
          <a:solidFill>
            <a:schemeClr val="bg1"/>
          </a:solidFill>
        </p:spPr>
        <p:txBody>
          <a:bodyPr wrap="square" rtlCol="0">
            <a:noAutofit/>
          </a:bodyPr>
          <a:lstStyle/>
          <a:p>
            <a:pPr marR="0" lvl="0" algn="ctr" defTabSz="914400" rtl="0" eaLnBrk="1" fontAlgn="auto" latinLnBrk="0" hangingPunct="1">
              <a:lnSpc>
                <a:spcPct val="150000"/>
              </a:lnSpc>
              <a:spcBef>
                <a:spcPts val="0"/>
              </a:spcBef>
              <a:spcAft>
                <a:spcPts val="0"/>
              </a:spcAft>
              <a:buClrTx/>
              <a:buSzTx/>
              <a:tabLst/>
              <a:defRPr/>
            </a:pPr>
            <a:endParaRPr kumimoji="0" lang="de-DE" sz="14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algn="ctr">
              <a:lnSpc>
                <a:spcPct val="150000"/>
              </a:lnSpc>
              <a:defRPr/>
            </a:pPr>
            <a:endParaRPr kumimoji="0" lang="de-DE" sz="14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algn="ctr">
              <a:lnSpc>
                <a:spcPct val="150000"/>
              </a:lnSpc>
              <a:defRPr/>
            </a:pPr>
            <a:r>
              <a:rPr kumimoji="0" lang="de-DE" sz="14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Unter der Intention </a:t>
            </a:r>
            <a:r>
              <a:rPr lang="de-DE" sz="1400" i="1" dirty="0">
                <a:solidFill>
                  <a:prstClr val="black"/>
                </a:solidFill>
                <a:latin typeface="Arial" panose="020B0604020202020204" pitchFamily="34" charset="0"/>
                <a:ea typeface="Arial" panose="020B0604020202020204" pitchFamily="34" charset="0"/>
                <a:cs typeface="Times New Roman" panose="02020603050405020304" pitchFamily="18" charset="0"/>
              </a:rPr>
              <a:t>hinter einem</a:t>
            </a:r>
            <a:r>
              <a:rPr kumimoji="0" lang="de-DE" sz="14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Kunstwerks versteht man die allgemeine Absicht, die ein </a:t>
            </a:r>
            <a:r>
              <a:rPr lang="de-DE" sz="1400" i="1" dirty="0">
                <a:solidFill>
                  <a:prstClr val="black"/>
                </a:solidFill>
                <a:latin typeface="Arial" panose="020B0604020202020204" pitchFamily="34" charset="0"/>
                <a:ea typeface="Arial" panose="020B0604020202020204" pitchFamily="34" charset="0"/>
                <a:cs typeface="Times New Roman" panose="02020603050405020304" pitchFamily="18" charset="0"/>
              </a:rPr>
              <a:t>Künstler/ eine Künstlerin</a:t>
            </a:r>
            <a:r>
              <a:rPr kumimoji="0" lang="de-DE" sz="14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verfolgt. Was genau ist also die Idee oder das Ziel </a:t>
            </a:r>
            <a:r>
              <a:rPr lang="de-DE" sz="1400" i="1" dirty="0">
                <a:solidFill>
                  <a:prstClr val="black"/>
                </a:solidFill>
                <a:latin typeface="Arial" panose="020B0604020202020204" pitchFamily="34" charset="0"/>
                <a:ea typeface="Arial" panose="020B0604020202020204" pitchFamily="34" charset="0"/>
                <a:cs typeface="Times New Roman" panose="02020603050405020304" pitchFamily="18" charset="0"/>
              </a:rPr>
              <a:t>des Künstlers/ der Künstlerin</a:t>
            </a:r>
            <a:r>
              <a:rPr kumimoji="0" lang="de-DE" sz="14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endParaRPr kumimoji="0" lang="de-DE"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lang="de-DE" sz="1400" dirty="0">
              <a:solidFill>
                <a:prstClr val="black"/>
              </a:solidFill>
              <a:latin typeface="Calibri"/>
              <a:ea typeface="Arial" panose="020B0604020202020204" pitchFamily="34" charset="0"/>
              <a:cs typeface="Times New Roman" panose="02020603050405020304" pitchFamily="18" charset="0"/>
            </a:endParaRPr>
          </a:p>
        </p:txBody>
      </p:sp>
      <p:sp>
        <p:nvSpPr>
          <p:cNvPr id="23" name="Textfeld 22">
            <a:extLst>
              <a:ext uri="{FF2B5EF4-FFF2-40B4-BE49-F238E27FC236}">
                <a16:creationId xmlns:a16="http://schemas.microsoft.com/office/drawing/2014/main" id="{EB0DC370-FEE1-4D67-B61D-43FDDF6F2AB6}"/>
              </a:ext>
            </a:extLst>
          </p:cNvPr>
          <p:cNvSpPr txBox="1">
            <a:spLocks noChangeAspect="1"/>
          </p:cNvSpPr>
          <p:nvPr/>
        </p:nvSpPr>
        <p:spPr>
          <a:xfrm>
            <a:off x="382385" y="3529466"/>
            <a:ext cx="2975958" cy="2880320"/>
          </a:xfrm>
          <a:prstGeom prst="rect">
            <a:avLst/>
          </a:prstGeom>
          <a:solidFill>
            <a:schemeClr val="bg1"/>
          </a:solidFill>
        </p:spPr>
        <p:txBody>
          <a:bodyPr wrap="square" rtlCol="0">
            <a:noAutofit/>
          </a:bodyPr>
          <a:lstStyle/>
          <a:p>
            <a:pPr algn="ctr"/>
            <a:r>
              <a:rPr lang="de-DE" b="1" dirty="0">
                <a:solidFill>
                  <a:srgbClr val="C00000"/>
                </a:solidFill>
                <a:latin typeface="Arial" panose="020B0604020202020204" pitchFamily="34" charset="0"/>
                <a:cs typeface="Arial" panose="020B0604020202020204" pitchFamily="34" charset="0"/>
              </a:rPr>
              <a:t>INTENTION</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Narration</a:t>
            </a:r>
          </a:p>
        </p:txBody>
      </p:sp>
      <p:sp>
        <p:nvSpPr>
          <p:cNvPr id="25" name="Textfeld 24">
            <a:extLst>
              <a:ext uri="{FF2B5EF4-FFF2-40B4-BE49-F238E27FC236}">
                <a16:creationId xmlns:a16="http://schemas.microsoft.com/office/drawing/2014/main" id="{420538BD-768B-48E1-BC91-9EC468CB7F10}"/>
              </a:ext>
            </a:extLst>
          </p:cNvPr>
          <p:cNvSpPr txBox="1">
            <a:spLocks noChangeAspect="1"/>
          </p:cNvSpPr>
          <p:nvPr/>
        </p:nvSpPr>
        <p:spPr>
          <a:xfrm>
            <a:off x="448886" y="6862750"/>
            <a:ext cx="2879939" cy="2880320"/>
          </a:xfrm>
          <a:prstGeom prst="rect">
            <a:avLst/>
          </a:prstGeom>
          <a:solidFill>
            <a:schemeClr val="bg1"/>
          </a:solidFill>
        </p:spPr>
        <p:txBody>
          <a:bodyPr wrap="square" rtlCol="0">
            <a:noAutofit/>
          </a:bodyPr>
          <a:lstStyle/>
          <a:p>
            <a:pPr algn="ctr"/>
            <a:r>
              <a:rPr lang="de-DE" sz="2000" b="1" dirty="0">
                <a:solidFill>
                  <a:srgbClr val="C00000"/>
                </a:solidFill>
                <a:latin typeface="Arial" panose="020B0604020202020204" pitchFamily="34" charset="0"/>
                <a:cs typeface="Arial" panose="020B0604020202020204" pitchFamily="34" charset="0"/>
              </a:rPr>
              <a:t>INTENTION</a:t>
            </a:r>
          </a:p>
          <a:p>
            <a:pPr algn="ctr"/>
            <a:endParaRPr lang="de-DE" sz="2800"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Fiktion oder Vision</a:t>
            </a:r>
          </a:p>
        </p:txBody>
      </p:sp>
      <p:sp>
        <p:nvSpPr>
          <p:cNvPr id="21" name="Textfeld 20">
            <a:extLst>
              <a:ext uri="{FF2B5EF4-FFF2-40B4-BE49-F238E27FC236}">
                <a16:creationId xmlns:a16="http://schemas.microsoft.com/office/drawing/2014/main" id="{404346D6-854C-4ECE-8F36-7DFAC117476F}"/>
              </a:ext>
            </a:extLst>
          </p:cNvPr>
          <p:cNvSpPr txBox="1">
            <a:spLocks noChangeAspect="1"/>
          </p:cNvSpPr>
          <p:nvPr/>
        </p:nvSpPr>
        <p:spPr>
          <a:xfrm>
            <a:off x="3736143" y="3499755"/>
            <a:ext cx="2942321" cy="2880320"/>
          </a:xfrm>
          <a:prstGeom prst="rect">
            <a:avLst/>
          </a:prstGeom>
          <a:solidFill>
            <a:schemeClr val="bg1"/>
          </a:solidFill>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lang="de-DE" sz="1100" dirty="0">
                <a:solidFill>
                  <a:prstClr val="black"/>
                </a:solidFill>
                <a:latin typeface="Arial" panose="020B0604020202020204" pitchFamily="34" charset="0"/>
                <a:ea typeface="Arial" panose="020B0604020202020204" pitchFamily="34" charset="0"/>
                <a:cs typeface="Times New Roman" panose="02020603050405020304" pitchFamily="18" charset="0"/>
              </a:rPr>
              <a:t>Wird durch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das Kunstwerk direkt oder indirekt eine </a:t>
            </a: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Geschichte erzählt</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R="0" lvl="0" algn="ctr" defTabSz="914400" rtl="0" eaLnBrk="1" fontAlgn="auto" latinLnBrk="0" hangingPunct="1">
              <a:lnSpc>
                <a:spcPct val="150000"/>
              </a:lnSpc>
              <a:spcBef>
                <a:spcPts val="0"/>
              </a:spcBef>
              <a:spcAft>
                <a:spcPts val="0"/>
              </a:spcAft>
              <a:buClrTx/>
              <a:buSzTx/>
              <a:tabLst/>
              <a:defRPr/>
            </a:pPr>
            <a:endParaRPr lang="de-DE" sz="1100"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1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1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Intention heißt:</a:t>
            </a:r>
          </a:p>
          <a:p>
            <a:pPr marR="0" lvl="0" algn="ctr" defTabSz="914400" rtl="0" eaLnBrk="1" fontAlgn="auto" latinLnBrk="0" hangingPunct="1">
              <a:lnSpc>
                <a:spcPct val="150000"/>
              </a:lnSpc>
              <a:spcBef>
                <a:spcPts val="0"/>
              </a:spcBef>
              <a:spcAft>
                <a:spcPts val="0"/>
              </a:spcAft>
              <a:buClrTx/>
              <a:buSzTx/>
              <a:tabLst/>
              <a:defRPr/>
            </a:pPr>
            <a:r>
              <a:rPr kumimoji="0" lang="de-DE" sz="1400" b="1" i="0"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Narration</a:t>
            </a:r>
            <a:endParaRPr kumimoji="0" lang="de-DE" sz="1400" b="0" i="0"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457200" marR="0" lvl="0" indent="0" algn="l" defTabSz="914400" rtl="0" eaLnBrk="1" fontAlgn="auto" latinLnBrk="0" hangingPunct="1">
              <a:lnSpc>
                <a:spcPct val="150000"/>
              </a:lnSpc>
              <a:spcBef>
                <a:spcPts val="0"/>
              </a:spcBef>
              <a:spcAft>
                <a:spcPts val="0"/>
              </a:spcAft>
              <a:buClrTx/>
              <a:buSzTx/>
              <a:buFontTx/>
              <a:buNone/>
              <a:tabLst/>
              <a:defRPr/>
            </a:pP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p:txBody>
      </p:sp>
      <p:sp>
        <p:nvSpPr>
          <p:cNvPr id="27" name="Textfeld 26">
            <a:extLst>
              <a:ext uri="{FF2B5EF4-FFF2-40B4-BE49-F238E27FC236}">
                <a16:creationId xmlns:a16="http://schemas.microsoft.com/office/drawing/2014/main" id="{88FE3FBC-47B1-48A9-84E4-037AB6398228}"/>
              </a:ext>
            </a:extLst>
          </p:cNvPr>
          <p:cNvSpPr txBox="1">
            <a:spLocks noChangeAspect="1"/>
          </p:cNvSpPr>
          <p:nvPr/>
        </p:nvSpPr>
        <p:spPr>
          <a:xfrm>
            <a:off x="3757353" y="6779156"/>
            <a:ext cx="2909454" cy="2880320"/>
          </a:xfrm>
          <a:prstGeom prst="rect">
            <a:avLst/>
          </a:prstGeom>
          <a:solidFill>
            <a:schemeClr val="bg1"/>
          </a:solidFill>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Zeigt das Kunstwerk etwas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Erdachtes</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 etwas Vorgestelltes – eine neue Idee – etwas Unwirkliches?         </a:t>
            </a:r>
          </a:p>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Intention heißt: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de-DE" sz="1400" b="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Fiktion oder Vision</a:t>
            </a:r>
          </a:p>
          <a:p>
            <a:pPr marL="171450" marR="0" lvl="0" indent="-171450" algn="ctr"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93159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16" name="Gruppieren 15"/>
          <p:cNvGrpSpPr/>
          <p:nvPr/>
        </p:nvGrpSpPr>
        <p:grpSpPr>
          <a:xfrm>
            <a:off x="-28575" y="-9793"/>
            <a:ext cx="6915150" cy="9925586"/>
            <a:chOff x="-57150" y="-35997"/>
            <a:chExt cx="6915150" cy="9925586"/>
          </a:xfrm>
        </p:grpSpPr>
        <p:cxnSp>
          <p:nvCxnSpPr>
            <p:cNvPr id="18" name="Gerade Verbindung 17"/>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6" name="Rechteck 25"/>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8" name="Rechteck 27"/>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0" name="Rechteck 29"/>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1" name="Rechteck 30"/>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2" name="Rechteck 31"/>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33" name="Rechteck 32"/>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19" name="Textfeld 18">
            <a:extLst>
              <a:ext uri="{FF2B5EF4-FFF2-40B4-BE49-F238E27FC236}">
                <a16:creationId xmlns:a16="http://schemas.microsoft.com/office/drawing/2014/main" id="{011C83FD-E8C1-4C2B-BA4F-B51A9D7B1E91}"/>
              </a:ext>
            </a:extLst>
          </p:cNvPr>
          <p:cNvSpPr txBox="1">
            <a:spLocks noChangeAspect="1"/>
          </p:cNvSpPr>
          <p:nvPr/>
        </p:nvSpPr>
        <p:spPr>
          <a:xfrm>
            <a:off x="415636" y="216781"/>
            <a:ext cx="2969996" cy="2880320"/>
          </a:xfrm>
          <a:prstGeom prst="rect">
            <a:avLst/>
          </a:prstGeom>
          <a:solidFill>
            <a:schemeClr val="bg1"/>
          </a:solidFill>
        </p:spPr>
        <p:txBody>
          <a:bodyPr wrap="square" rtlCol="0">
            <a:noAutofit/>
          </a:bodyPr>
          <a:lstStyle/>
          <a:p>
            <a:pPr algn="ctr"/>
            <a:r>
              <a:rPr lang="de-DE" b="1" dirty="0">
                <a:solidFill>
                  <a:srgbClr val="C00000"/>
                </a:solidFill>
                <a:latin typeface="Arial" panose="020B0604020202020204" pitchFamily="34" charset="0"/>
                <a:cs typeface="Arial" panose="020B0604020202020204" pitchFamily="34" charset="0"/>
              </a:rPr>
              <a:t>INTENTION</a:t>
            </a:r>
          </a:p>
          <a:p>
            <a:pPr algn="ctr"/>
            <a:endParaRPr lang="de-DE"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Expression</a:t>
            </a:r>
          </a:p>
        </p:txBody>
      </p:sp>
      <p:sp>
        <p:nvSpPr>
          <p:cNvPr id="23" name="Textfeld 22">
            <a:extLst>
              <a:ext uri="{FF2B5EF4-FFF2-40B4-BE49-F238E27FC236}">
                <a16:creationId xmlns:a16="http://schemas.microsoft.com/office/drawing/2014/main" id="{2320803F-44CF-4FB3-BD6A-8E538BF9E032}"/>
              </a:ext>
            </a:extLst>
          </p:cNvPr>
          <p:cNvSpPr txBox="1">
            <a:spLocks noChangeAspect="1"/>
          </p:cNvSpPr>
          <p:nvPr/>
        </p:nvSpPr>
        <p:spPr>
          <a:xfrm>
            <a:off x="399010" y="3483244"/>
            <a:ext cx="2945331" cy="2880320"/>
          </a:xfrm>
          <a:prstGeom prst="rect">
            <a:avLst/>
          </a:prstGeom>
          <a:solidFill>
            <a:schemeClr val="bg1"/>
          </a:solidFill>
        </p:spPr>
        <p:txBody>
          <a:bodyPr wrap="square" rtlCol="0">
            <a:noAutofit/>
          </a:bodyPr>
          <a:lstStyle/>
          <a:p>
            <a:pPr algn="ctr"/>
            <a:r>
              <a:rPr lang="de-DE" b="1" dirty="0">
                <a:solidFill>
                  <a:srgbClr val="C00000"/>
                </a:solidFill>
                <a:latin typeface="Arial" panose="020B0604020202020204" pitchFamily="34" charset="0"/>
                <a:cs typeface="Arial" panose="020B0604020202020204" pitchFamily="34" charset="0"/>
              </a:rPr>
              <a:t>INTENTION</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Dokumentation</a:t>
            </a:r>
          </a:p>
        </p:txBody>
      </p:sp>
      <p:sp>
        <p:nvSpPr>
          <p:cNvPr id="29" name="Textfeld 28">
            <a:extLst>
              <a:ext uri="{FF2B5EF4-FFF2-40B4-BE49-F238E27FC236}">
                <a16:creationId xmlns:a16="http://schemas.microsoft.com/office/drawing/2014/main" id="{2C060E38-F9B9-4F59-B827-EAD802A9FD33}"/>
              </a:ext>
            </a:extLst>
          </p:cNvPr>
          <p:cNvSpPr txBox="1">
            <a:spLocks noChangeAspect="1"/>
          </p:cNvSpPr>
          <p:nvPr/>
        </p:nvSpPr>
        <p:spPr>
          <a:xfrm>
            <a:off x="3736463" y="197143"/>
            <a:ext cx="2913719" cy="2880320"/>
          </a:xfrm>
          <a:prstGeom prst="rect">
            <a:avLst/>
          </a:prstGeom>
          <a:solidFill>
            <a:schemeClr val="bg1"/>
          </a:solidFill>
        </p:spPr>
        <p:txBody>
          <a:bodyPr wrap="square" rtlCol="0">
            <a:noAutofit/>
          </a:bodyPr>
          <a:lstStyle/>
          <a:p>
            <a:pPr marR="0" lvl="0" algn="ctr" defTabSz="914400" rtl="0" eaLnBrk="1" fontAlgn="auto" latinLnBrk="0" hangingPunct="1">
              <a:lnSpc>
                <a:spcPct val="150000"/>
              </a:lnSpc>
              <a:spcBef>
                <a:spcPts val="0"/>
              </a:spcBef>
              <a:spcAft>
                <a:spcPts val="0"/>
              </a:spcAft>
              <a:buClrTx/>
              <a:buSzTx/>
              <a:tabLst/>
              <a:defRPr/>
            </a:pPr>
            <a:endParaRPr kumimoji="0" lang="de-DE" sz="1200" b="1" i="0" u="none" strike="noStrike" kern="1200" cap="none" spc="0" normalizeH="0" baseline="0" noProof="0" dirty="0">
              <a:ln>
                <a:noFill/>
              </a:ln>
              <a:solidFill>
                <a:prstClr val="black"/>
              </a:solidFill>
              <a:effectLst/>
              <a:uLnTx/>
              <a:uFillTx/>
              <a:latin typeface="Calibri"/>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lang="de-DE" sz="1200" dirty="0">
                <a:solidFill>
                  <a:prstClr val="black"/>
                </a:solidFill>
                <a:latin typeface="Arial" panose="020B0604020202020204" pitchFamily="34" charset="0"/>
                <a:ea typeface="Arial" panose="020B0604020202020204" pitchFamily="34" charset="0"/>
                <a:cs typeface="Times New Roman" panose="02020603050405020304" pitchFamily="18" charset="0"/>
              </a:rPr>
              <a:t>Werden durch</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das Kunstwerk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inneres Erleben </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und</a:t>
            </a:r>
            <a:r>
              <a:rPr kumimoji="0" lang="de-DE" sz="1200" b="0" i="0" u="none" strike="noStrike" kern="1200" cap="none" spc="0" normalizeH="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Vorstellungen ausgedrückt</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Intention heißt:</a:t>
            </a:r>
          </a:p>
          <a:p>
            <a:pPr marR="0" lvl="0" algn="ctr" defTabSz="914400" rtl="0" eaLnBrk="1" fontAlgn="auto" latinLnBrk="0" hangingPunct="1">
              <a:lnSpc>
                <a:spcPct val="150000"/>
              </a:lnSpc>
              <a:spcBef>
                <a:spcPts val="0"/>
              </a:spcBef>
              <a:spcAft>
                <a:spcPts val="0"/>
              </a:spcAft>
              <a:buClrTx/>
              <a:buSzTx/>
              <a:tabLst/>
              <a:defRPr/>
            </a:pP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Expression</a:t>
            </a:r>
          </a:p>
          <a:p>
            <a:pPr marR="0" lvl="0" algn="ctr" defTabSz="914400" rtl="0" eaLnBrk="1" fontAlgn="auto" latinLnBrk="0" hangingPunct="1">
              <a:lnSpc>
                <a:spcPct val="150000"/>
              </a:lnSpc>
              <a:spcBef>
                <a:spcPts val="0"/>
              </a:spcBef>
              <a:spcAft>
                <a:spcPts val="0"/>
              </a:spcAft>
              <a:buClrTx/>
              <a:buSzTx/>
              <a:tabLst/>
              <a:defRPr/>
            </a:pPr>
            <a:endParaRPr lang="de-DE" sz="1200" dirty="0">
              <a:solidFill>
                <a:prstClr val="black"/>
              </a:solidFill>
              <a:latin typeface="Calibri"/>
              <a:ea typeface="Arial" panose="020B0604020202020204" pitchFamily="34" charset="0"/>
              <a:cs typeface="Times New Roman" panose="02020603050405020304" pitchFamily="18" charset="0"/>
            </a:endParaRPr>
          </a:p>
        </p:txBody>
      </p:sp>
      <p:sp>
        <p:nvSpPr>
          <p:cNvPr id="21" name="Textfeld 20">
            <a:extLst>
              <a:ext uri="{FF2B5EF4-FFF2-40B4-BE49-F238E27FC236}">
                <a16:creationId xmlns:a16="http://schemas.microsoft.com/office/drawing/2014/main" id="{184D42EB-D9EC-4700-9162-E09C72E97110}"/>
              </a:ext>
            </a:extLst>
          </p:cNvPr>
          <p:cNvSpPr txBox="1">
            <a:spLocks noChangeAspect="1"/>
          </p:cNvSpPr>
          <p:nvPr/>
        </p:nvSpPr>
        <p:spPr>
          <a:xfrm>
            <a:off x="3725738" y="3532549"/>
            <a:ext cx="2956778" cy="2880320"/>
          </a:xfrm>
          <a:prstGeom prst="rect">
            <a:avLst/>
          </a:prstGeom>
          <a:solidFill>
            <a:schemeClr val="bg1"/>
          </a:solidFill>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Gibt</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das Kunstwerk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sachbezogen </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und ohne Wertung das Bild von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äußerer Wirklichkeit wieder</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p>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Intention heißt: </a:t>
            </a:r>
          </a:p>
          <a:p>
            <a:pPr marR="0" lvl="0" algn="ctr" defTabSz="914400" rtl="0" eaLnBrk="1" fontAlgn="auto" latinLnBrk="0" hangingPunct="1">
              <a:lnSpc>
                <a:spcPct val="150000"/>
              </a:lnSpc>
              <a:spcBef>
                <a:spcPts val="0"/>
              </a:spcBef>
              <a:spcAft>
                <a:spcPts val="0"/>
              </a:spcAft>
              <a:buClrTx/>
              <a:buSzTx/>
              <a:tabLst/>
              <a:defRPr/>
            </a:pPr>
            <a:r>
              <a:rPr kumimoji="0" lang="de-DE"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Dokumentation</a:t>
            </a:r>
            <a:endParaRPr kumimoji="0" lang="de-DE"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L="457200" marR="0" lvl="0" indent="0" algn="l" defTabSz="914400" rtl="0" eaLnBrk="1" fontAlgn="auto" latinLnBrk="0" hangingPunct="1">
              <a:lnSpc>
                <a:spcPct val="150000"/>
              </a:lnSpc>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
        <p:nvSpPr>
          <p:cNvPr id="25" name="Textfeld 24">
            <a:extLst>
              <a:ext uri="{FF2B5EF4-FFF2-40B4-BE49-F238E27FC236}">
                <a16:creationId xmlns:a16="http://schemas.microsoft.com/office/drawing/2014/main" id="{950938B9-AAA5-4920-B72C-0889E165CB7E}"/>
              </a:ext>
            </a:extLst>
          </p:cNvPr>
          <p:cNvSpPr txBox="1">
            <a:spLocks noChangeAspect="1"/>
          </p:cNvSpPr>
          <p:nvPr/>
        </p:nvSpPr>
        <p:spPr>
          <a:xfrm>
            <a:off x="406579" y="6811912"/>
            <a:ext cx="2952288" cy="2880320"/>
          </a:xfrm>
          <a:prstGeom prst="rect">
            <a:avLst/>
          </a:prstGeom>
          <a:solidFill>
            <a:schemeClr val="bg1"/>
          </a:solidFill>
        </p:spPr>
        <p:txBody>
          <a:bodyPr wrap="square" rtlCol="0">
            <a:noAutofit/>
          </a:bodyPr>
          <a:lstStyle/>
          <a:p>
            <a:pPr algn="ctr"/>
            <a:r>
              <a:rPr lang="de-DE" b="1" dirty="0">
                <a:solidFill>
                  <a:srgbClr val="C00000"/>
                </a:solidFill>
                <a:latin typeface="Arial" panose="020B0604020202020204" pitchFamily="34" charset="0"/>
                <a:cs typeface="Arial" panose="020B0604020202020204" pitchFamily="34" charset="0"/>
              </a:rPr>
              <a:t>INTENTION</a:t>
            </a:r>
          </a:p>
          <a:p>
            <a:pPr algn="ctr"/>
            <a:endParaRPr lang="de-DE" sz="2800" dirty="0">
              <a:latin typeface="Arial" panose="020B0604020202020204" pitchFamily="34" charset="0"/>
              <a:cs typeface="Arial" panose="020B0604020202020204" pitchFamily="34" charset="0"/>
            </a:endParaRPr>
          </a:p>
          <a:p>
            <a:pPr algn="ctr"/>
            <a:endParaRPr lang="de-DE" sz="2800" b="1"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Persuasion</a:t>
            </a:r>
          </a:p>
        </p:txBody>
      </p:sp>
      <p:sp>
        <p:nvSpPr>
          <p:cNvPr id="27" name="Textfeld 26">
            <a:extLst>
              <a:ext uri="{FF2B5EF4-FFF2-40B4-BE49-F238E27FC236}">
                <a16:creationId xmlns:a16="http://schemas.microsoft.com/office/drawing/2014/main" id="{9F4B5AD0-C16D-464A-879F-CCFC81766C49}"/>
              </a:ext>
            </a:extLst>
          </p:cNvPr>
          <p:cNvSpPr txBox="1">
            <a:spLocks noChangeAspect="1"/>
          </p:cNvSpPr>
          <p:nvPr/>
        </p:nvSpPr>
        <p:spPr>
          <a:xfrm>
            <a:off x="3748788" y="6804058"/>
            <a:ext cx="2934646" cy="2880320"/>
          </a:xfrm>
          <a:prstGeom prst="rect">
            <a:avLst/>
          </a:prstGeom>
          <a:solidFill>
            <a:schemeClr val="bg1"/>
          </a:solidFill>
        </p:spPr>
        <p:txBody>
          <a:bodyPr wrap="square" rtlCol="0">
            <a:noAutofit/>
          </a:bodyPr>
          <a:lstStyle/>
          <a:p>
            <a:pPr marR="0" lvl="0" algn="l" defTabSz="914400" rtl="0" eaLnBrk="1" fontAlgn="auto" latinLnBrk="0" hangingPunct="1">
              <a:lnSpc>
                <a:spcPct val="150000"/>
              </a:lnSpc>
              <a:spcBef>
                <a:spcPts val="0"/>
              </a:spcBef>
              <a:spcAft>
                <a:spcPts val="0"/>
              </a:spcAft>
              <a:buClrTx/>
              <a:buSzTx/>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lvl="0" algn="ctr">
              <a:lnSpc>
                <a:spcPct val="150000"/>
              </a:lnSpc>
              <a:defRPr/>
            </a:pPr>
            <a:endParaRPr lang="de-DE" sz="1200"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lvl="0" algn="ctr">
              <a:lnSpc>
                <a:spcPct val="150000"/>
              </a:lnSpc>
              <a:defRPr/>
            </a:pPr>
            <a:r>
              <a:rPr lang="de-DE" sz="1200" dirty="0">
                <a:solidFill>
                  <a:prstClr val="black"/>
                </a:solidFill>
                <a:latin typeface="Arial" panose="020B0604020202020204" pitchFamily="34" charset="0"/>
                <a:ea typeface="Arial" panose="020B0604020202020204" pitchFamily="34" charset="0"/>
                <a:cs typeface="Times New Roman" panose="02020603050405020304" pitchFamily="18" charset="0"/>
              </a:rPr>
              <a:t>Sollen durch das </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Kunstwerk Betrachter und Betrachterinnen </a:t>
            </a:r>
            <a:r>
              <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beeinflusst </a:t>
            </a:r>
            <a:r>
              <a:rPr kumimoji="0" lang="de-DE" sz="120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werden</a:t>
            </a:r>
            <a:r>
              <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t>
            </a:r>
          </a:p>
          <a:p>
            <a:pPr marR="0" lvl="0" algn="l" defTabSz="914400" rtl="0" eaLnBrk="1" fontAlgn="auto" latinLnBrk="0" hangingPunct="1">
              <a:lnSpc>
                <a:spcPct val="150000"/>
              </a:lnSpc>
              <a:spcBef>
                <a:spcPts val="0"/>
              </a:spcBef>
              <a:spcAft>
                <a:spcPts val="0"/>
              </a:spcAft>
              <a:buClrTx/>
              <a:buSzTx/>
              <a:tabLst/>
              <a:defRPr/>
            </a:pPr>
            <a:endParaRPr lang="de-DE" sz="1200" dirty="0">
              <a:solidFill>
                <a:prstClr val="black"/>
              </a:solidFill>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Ja? </a:t>
            </a:r>
          </a:p>
          <a:p>
            <a:pPr marR="0" lvl="0" algn="ctr" defTabSz="914400" rtl="0" eaLnBrk="1" fontAlgn="auto" latinLnBrk="0" hangingPunct="1">
              <a:lnSpc>
                <a:spcPct val="150000"/>
              </a:lnSpc>
              <a:spcBef>
                <a:spcPts val="0"/>
              </a:spcBef>
              <a:spcAft>
                <a:spcPts val="0"/>
              </a:spcAft>
              <a:buClrTx/>
              <a:buSzTx/>
              <a:tabLst/>
              <a:defRPr/>
            </a:pPr>
            <a:r>
              <a:rPr kumimoji="0" lang="de-DE" sz="120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Die Intention heißt:</a:t>
            </a:r>
          </a:p>
          <a:p>
            <a:pPr marR="0" lvl="0" algn="ctr" defTabSz="914400" rtl="0" eaLnBrk="1" fontAlgn="auto" latinLnBrk="0" hangingPunct="1">
              <a:lnSpc>
                <a:spcPct val="150000"/>
              </a:lnSpc>
              <a:spcBef>
                <a:spcPts val="0"/>
              </a:spcBef>
              <a:spcAft>
                <a:spcPts val="0"/>
              </a:spcAft>
              <a:buClrTx/>
              <a:buSzTx/>
              <a:tabLst/>
              <a:defRPr/>
            </a:pPr>
            <a:r>
              <a:rPr kumimoji="0" lang="de-DE"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Persuasion</a:t>
            </a:r>
          </a:p>
          <a:p>
            <a:pPr marL="171450" marR="0" lvl="0" indent="-171450" algn="ctr"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350986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grpSp>
        <p:nvGrpSpPr>
          <p:cNvPr id="16" name="Gruppieren 15"/>
          <p:cNvGrpSpPr/>
          <p:nvPr/>
        </p:nvGrpSpPr>
        <p:grpSpPr>
          <a:xfrm>
            <a:off x="-28575" y="-9793"/>
            <a:ext cx="6915150" cy="9925586"/>
            <a:chOff x="-57150" y="-35997"/>
            <a:chExt cx="6915150" cy="9925586"/>
          </a:xfrm>
        </p:grpSpPr>
        <p:cxnSp>
          <p:nvCxnSpPr>
            <p:cNvPr id="17" name="Gerade Verbindung 16"/>
            <p:cNvCxnSpPr/>
            <p:nvPr/>
          </p:nvCxnSpPr>
          <p:spPr>
            <a:xfrm>
              <a:off x="3518188" y="-35997"/>
              <a:ext cx="0" cy="9909175"/>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p:nvCxnSpPr>
          <p:spPr>
            <a:xfrm>
              <a:off x="190500" y="3286127"/>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9" name="Gerade Verbindung 18"/>
            <p:cNvCxnSpPr/>
            <p:nvPr/>
          </p:nvCxnSpPr>
          <p:spPr>
            <a:xfrm>
              <a:off x="190500" y="6571231"/>
              <a:ext cx="6667500"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0" name="Rechteck 19"/>
            <p:cNvSpPr/>
            <p:nvPr/>
          </p:nvSpPr>
          <p:spPr>
            <a:xfrm>
              <a:off x="400091" y="17383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dirty="0"/>
            </a:p>
          </p:txBody>
        </p:sp>
        <p:sp>
          <p:nvSpPr>
            <p:cNvPr id="21" name="Rechteck 20"/>
            <p:cNvSpPr/>
            <p:nvPr/>
          </p:nvSpPr>
          <p:spPr>
            <a:xfrm>
              <a:off x="392530" y="3474270"/>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2" name="Rechteck 21"/>
            <p:cNvSpPr/>
            <p:nvPr/>
          </p:nvSpPr>
          <p:spPr>
            <a:xfrm>
              <a:off x="392530" y="679026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3" name="Rechteck 22"/>
            <p:cNvSpPr/>
            <p:nvPr/>
          </p:nvSpPr>
          <p:spPr>
            <a:xfrm>
              <a:off x="3726652" y="174122"/>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4" name="Rechteck 23"/>
            <p:cNvSpPr/>
            <p:nvPr/>
          </p:nvSpPr>
          <p:spPr>
            <a:xfrm>
              <a:off x="-57150" y="-35997"/>
              <a:ext cx="247650" cy="9925586"/>
            </a:xfrm>
            <a:prstGeom prst="rect">
              <a:avLst/>
            </a:prstGeom>
            <a:solidFill>
              <a:schemeClr val="bg1"/>
            </a:solidFill>
            <a:ln w="6350">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5" name="Rechteck 24"/>
            <p:cNvSpPr/>
            <p:nvPr/>
          </p:nvSpPr>
          <p:spPr>
            <a:xfrm>
              <a:off x="3713934" y="3484887"/>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
          <p:nvSpPr>
            <p:cNvPr id="26" name="Rechteck 25"/>
            <p:cNvSpPr/>
            <p:nvPr/>
          </p:nvSpPr>
          <p:spPr>
            <a:xfrm>
              <a:off x="3722953" y="6779244"/>
              <a:ext cx="2923237" cy="2923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grpSp>
      <p:sp>
        <p:nvSpPr>
          <p:cNvPr id="47" name="Textfeld 46">
            <a:extLst>
              <a:ext uri="{FF2B5EF4-FFF2-40B4-BE49-F238E27FC236}">
                <a16:creationId xmlns:a16="http://schemas.microsoft.com/office/drawing/2014/main" id="{1BB285DC-C6C2-4F60-88D8-888EBAD8EAA2}"/>
              </a:ext>
            </a:extLst>
          </p:cNvPr>
          <p:cNvSpPr txBox="1">
            <a:spLocks noChangeAspect="1"/>
          </p:cNvSpPr>
          <p:nvPr/>
        </p:nvSpPr>
        <p:spPr>
          <a:xfrm>
            <a:off x="416708" y="200041"/>
            <a:ext cx="2880320" cy="2880320"/>
          </a:xfrm>
          <a:prstGeom prst="rect">
            <a:avLst/>
          </a:prstGeom>
          <a:solidFill>
            <a:schemeClr val="bg1"/>
          </a:solidFill>
        </p:spPr>
        <p:txBody>
          <a:bodyPr wrap="square" rtlCol="0">
            <a:noAutofit/>
          </a:bodyPr>
          <a:lstStyle/>
          <a:p>
            <a:pPr algn="ctr"/>
            <a:r>
              <a:rPr lang="de-DE" b="1" dirty="0">
                <a:solidFill>
                  <a:srgbClr val="0070C0"/>
                </a:solidFill>
                <a:latin typeface="Arial" panose="020B0604020202020204" pitchFamily="34" charset="0"/>
                <a:cs typeface="Arial" panose="020B0604020202020204" pitchFamily="34" charset="0"/>
              </a:rPr>
              <a:t>INHALT</a:t>
            </a:r>
          </a:p>
          <a:p>
            <a:pPr algn="ctr"/>
            <a:endParaRPr lang="de-DE" dirty="0">
              <a:latin typeface="Arial" panose="020B0604020202020204" pitchFamily="34" charset="0"/>
              <a:cs typeface="Arial" panose="020B0604020202020204" pitchFamily="34" charset="0"/>
            </a:endParaRPr>
          </a:p>
          <a:p>
            <a:pPr algn="ctr"/>
            <a:endParaRPr lang="de-DE" dirty="0">
              <a:latin typeface="Arial" panose="020B0604020202020204" pitchFamily="34" charset="0"/>
              <a:cs typeface="Arial" panose="020B0604020202020204" pitchFamily="34" charset="0"/>
            </a:endParaRPr>
          </a:p>
          <a:p>
            <a:pPr algn="ctr"/>
            <a:r>
              <a:rPr lang="de-DE" sz="2800" b="1" dirty="0">
                <a:latin typeface="Arial" panose="020B0604020202020204" pitchFamily="34" charset="0"/>
                <a:cs typeface="Arial" panose="020B0604020202020204" pitchFamily="34" charset="0"/>
              </a:rPr>
              <a:t>Was ist der </a:t>
            </a:r>
          </a:p>
          <a:p>
            <a:pPr algn="ctr"/>
            <a:r>
              <a:rPr lang="de-DE" sz="2800" b="1" dirty="0">
                <a:solidFill>
                  <a:srgbClr val="0070C0"/>
                </a:solidFill>
                <a:latin typeface="Arial" panose="020B0604020202020204" pitchFamily="34" charset="0"/>
                <a:cs typeface="Arial" panose="020B0604020202020204" pitchFamily="34" charset="0"/>
              </a:rPr>
              <a:t>INHALT</a:t>
            </a:r>
            <a:r>
              <a:rPr lang="de-DE" sz="2800" b="1" dirty="0">
                <a:solidFill>
                  <a:srgbClr val="C00000"/>
                </a:solidFill>
                <a:latin typeface="Arial" panose="020B0604020202020204" pitchFamily="34" charset="0"/>
                <a:cs typeface="Arial" panose="020B0604020202020204" pitchFamily="34" charset="0"/>
              </a:rPr>
              <a:t> </a:t>
            </a:r>
          </a:p>
          <a:p>
            <a:pPr algn="ctr"/>
            <a:r>
              <a:rPr lang="de-DE" sz="2800" b="1" dirty="0">
                <a:latin typeface="Arial" panose="020B0604020202020204" pitchFamily="34" charset="0"/>
                <a:cs typeface="Arial" panose="020B0604020202020204" pitchFamily="34" charset="0"/>
              </a:rPr>
              <a:t>des Kunstwerks?</a:t>
            </a:r>
          </a:p>
        </p:txBody>
      </p:sp>
      <p:sp>
        <p:nvSpPr>
          <p:cNvPr id="57" name="Textfeld 56">
            <a:extLst>
              <a:ext uri="{FF2B5EF4-FFF2-40B4-BE49-F238E27FC236}">
                <a16:creationId xmlns:a16="http://schemas.microsoft.com/office/drawing/2014/main" id="{0E7F9BFA-2EA6-4C38-9141-D8E9806855A4}"/>
              </a:ext>
            </a:extLst>
          </p:cNvPr>
          <p:cNvSpPr txBox="1">
            <a:spLocks noChangeAspect="1"/>
          </p:cNvSpPr>
          <p:nvPr/>
        </p:nvSpPr>
        <p:spPr>
          <a:xfrm>
            <a:off x="3773230" y="200326"/>
            <a:ext cx="2893578" cy="2880320"/>
          </a:xfrm>
          <a:prstGeom prst="rect">
            <a:avLst/>
          </a:prstGeom>
          <a:solidFill>
            <a:schemeClr val="bg1"/>
          </a:solidFill>
        </p:spPr>
        <p:txBody>
          <a:bodyPr wrap="square" rtlCol="0">
            <a:noAutofit/>
          </a:bodyPr>
          <a:lstStyle/>
          <a:p>
            <a:pPr marR="0" lvl="0" algn="ctr" defTabSz="914400" rtl="0" eaLnBrk="1" fontAlgn="auto" latinLnBrk="0" hangingPunct="1">
              <a:spcBef>
                <a:spcPts val="0"/>
              </a:spcBef>
              <a:spcAft>
                <a:spcPts val="1000"/>
              </a:spcAft>
              <a:buClrTx/>
              <a:buSzTx/>
              <a:tabLst/>
              <a:defRPr/>
            </a:pPr>
            <a:endParaRPr kumimoji="0" lang="de-DE" sz="6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pPr marR="0" lvl="0" algn="ctr" defTabSz="914400" rtl="0" eaLnBrk="1" fontAlgn="auto" latinLnBrk="0" hangingPunct="1">
              <a:spcBef>
                <a:spcPts val="0"/>
              </a:spcBef>
              <a:spcAft>
                <a:spcPts val="1000"/>
              </a:spcAft>
              <a:buClrTx/>
              <a:buSzTx/>
              <a:tabLst/>
              <a:defRPr/>
            </a:pPr>
            <a:r>
              <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Der Inhalt beschreibt </a:t>
            </a:r>
            <a:r>
              <a:rPr lang="de-DE" sz="1000" i="1" dirty="0">
                <a:solidFill>
                  <a:prstClr val="black"/>
                </a:solidFill>
                <a:latin typeface="Arial" panose="020B0604020202020204" pitchFamily="34" charset="0"/>
                <a:ea typeface="Arial" panose="020B0604020202020204" pitchFamily="34" charset="0"/>
                <a:cs typeface="Times New Roman" panose="02020603050405020304" pitchFamily="18" charset="0"/>
              </a:rPr>
              <a:t>Themen</a:t>
            </a:r>
            <a:r>
              <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die</a:t>
            </a:r>
            <a:r>
              <a:rPr kumimoji="0" lang="de-DE" sz="1000" b="0" i="1" u="none" strike="noStrike" kern="1200" cap="none" spc="0" normalizeH="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a:t>
            </a:r>
            <a:r>
              <a:rPr kumimoji="0" lang="de-DE" sz="10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der Künstler oder die Künstlerin mit dem Kunstwerk ansprechen möchte.</a:t>
            </a:r>
          </a:p>
          <a:p>
            <a:pPr marL="171450" marR="0" lvl="0" indent="-171450" algn="l" defTabSz="914400" rtl="0" eaLnBrk="1" fontAlgn="auto" latinLnBrk="0" hangingPunct="1">
              <a:spcBef>
                <a:spcPts val="0"/>
              </a:spcBef>
              <a:spcAft>
                <a:spcPts val="100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Durch das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wird Folgendes angesprochen… </a:t>
            </a:r>
          </a:p>
          <a:p>
            <a:pPr marL="171450" marR="0" lvl="0" indent="-171450" algn="l" defTabSz="914400" rtl="0" eaLnBrk="1" fontAlgn="auto" latinLnBrk="0" hangingPunct="1">
              <a:spcBef>
                <a:spcPts val="0"/>
              </a:spcBef>
              <a:spcAft>
                <a:spcPts val="100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Durch die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Materialien</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wird Folgendes angesprochen… </a:t>
            </a:r>
          </a:p>
          <a:p>
            <a:pPr marL="171450" marR="0" lvl="0" indent="-171450" algn="l" defTabSz="914400" rtl="0" eaLnBrk="1" fontAlgn="auto" latinLnBrk="0" hangingPunct="1">
              <a:spcBef>
                <a:spcPts val="0"/>
              </a:spcBef>
              <a:spcAft>
                <a:spcPts val="100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Wenn ich das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Kunstwerk</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betrachte, denke ich an … </a:t>
            </a:r>
          </a:p>
          <a:p>
            <a:pPr marL="171450" marR="0" lvl="0" indent="-171450" algn="l" defTabSz="914400" rtl="0" eaLnBrk="1" fontAlgn="auto" latinLnBrk="0" hangingPunct="1">
              <a:spcBef>
                <a:spcPts val="0"/>
              </a:spcBef>
              <a:spcAft>
                <a:spcPts val="1000"/>
              </a:spcAft>
              <a:buClrTx/>
              <a:buSzTx/>
              <a:buFont typeface="Arial" panose="020B0604020202020204" pitchFamily="34" charset="0"/>
              <a:buChar char="•"/>
              <a:tabLst/>
              <a:defRPr/>
            </a:pP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Durch die gestalterischen </a:t>
            </a:r>
            <a:r>
              <a:rPr kumimoji="0" lang="de-DE" sz="10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Veränderungen des Ausgangsobjekt</a:t>
            </a:r>
            <a:r>
              <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wird Folgendes angesprochen…</a:t>
            </a:r>
          </a:p>
        </p:txBody>
      </p:sp>
    </p:spTree>
    <p:extLst>
      <p:ext uri="{BB962C8B-B14F-4D97-AF65-F5344CB8AC3E}">
        <p14:creationId xmlns:p14="http://schemas.microsoft.com/office/powerpoint/2010/main" val="1232718312"/>
      </p:ext>
    </p:extLst>
  </p:cSld>
  <p:clrMapOvr>
    <a:masterClrMapping/>
  </p:clrMapOvr>
</p:sld>
</file>

<file path=ppt/theme/theme1.xml><?xml version="1.0" encoding="utf-8"?>
<a:theme xmlns:a="http://schemas.openxmlformats.org/drawingml/2006/main" name="Larissa">
  <a:themeElements>
    <a:clrScheme name="Cronus">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955</Words>
  <Application>Microsoft Office PowerPoint</Application>
  <PresentationFormat>A4-Papier (210 x 297 mm)</PresentationFormat>
  <Paragraphs>245</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Wingdings</vt:lpstr>
      <vt:lpstr>Larissa</vt:lpstr>
      <vt:lpstr>Kartensatz   Analysehilfen für ein Kunstwerk  (Unterstützung  zur Bearbeitung des Analysebogens)   Hinweise zur Erstellung des Kartenmaterials: Die Karten können mit einer Vorder- und einer Rückseite erstellt werden. Die Rückseite enthält zusätzliche Unterstützungsangebote. Der Text der Karten kann an die jeweilige Lerngruppe angepasst werden.  Die hier vorliegenden Karten sind für Schülerinnen und Schüler in einem wiedererkennbaren Format gestaltet: Einer leitenden Fragestellung folgt das Herausstellen der angesprochenen künstlerischen Strategie bzw. der Intention. Entsprechend Kriterien der Leichten Sprache sind die zentralen Begrifflichkeiten im Fettdruck dargestellt. Die weiteren Analysekarten bieten durch Gedankenanregungen bzw. Satzanfänge Unterstützungsmöglichkeiten zur Analyse eines Kunstwerkes. Auch hier sind jeweils wichtige Begrifflichkeiten im Fettdruck dargestellt.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anja bittihn</dc:creator>
  <cp:lastModifiedBy>Susanne Eßer</cp:lastModifiedBy>
  <cp:revision>114</cp:revision>
  <dcterms:created xsi:type="dcterms:W3CDTF">2020-04-26T14:26:48Z</dcterms:created>
  <dcterms:modified xsi:type="dcterms:W3CDTF">2021-10-06T07:59:28Z</dcterms:modified>
</cp:coreProperties>
</file>