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57" r:id="rId4"/>
    <p:sldId id="261" r:id="rId5"/>
    <p:sldId id="262" r:id="rId6"/>
    <p:sldId id="264" r:id="rId7"/>
    <p:sldId id="258" r:id="rId8"/>
    <p:sldId id="272" r:id="rId9"/>
    <p:sldId id="268" r:id="rId10"/>
    <p:sldId id="273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ters, Bianca" initials="B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34" autoAdjust="0"/>
  </p:normalViewPr>
  <p:slideViewPr>
    <p:cSldViewPr>
      <p:cViewPr varScale="1">
        <p:scale>
          <a:sx n="99" d="100"/>
          <a:sy n="99" d="100"/>
        </p:scale>
        <p:origin x="19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40F76-87B5-47A0-818B-10F5AB16FE0E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FF6DA-2670-4CA8-ABF8-A543E85BCD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885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786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Link</a:t>
            </a:r>
            <a:r>
              <a:rPr lang="de-DE" baseline="0" dirty="0"/>
              <a:t> auf </a:t>
            </a:r>
            <a:r>
              <a:rPr lang="de-DE" baseline="0" dirty="0" err="1"/>
              <a:t>Erklärtext</a:t>
            </a:r>
            <a:r>
              <a:rPr lang="de-DE" baseline="0" dirty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Link</a:t>
            </a:r>
            <a:r>
              <a:rPr lang="de-DE" baseline="0" dirty="0"/>
              <a:t> auf </a:t>
            </a:r>
            <a:r>
              <a:rPr lang="de-DE" baseline="0" dirty="0" err="1"/>
              <a:t>Erklärtext</a:t>
            </a:r>
            <a:r>
              <a:rPr lang="de-DE" baseline="0" dirty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Link</a:t>
            </a:r>
            <a:r>
              <a:rPr lang="de-DE" baseline="0" dirty="0"/>
              <a:t> auf </a:t>
            </a:r>
            <a:r>
              <a:rPr lang="de-DE" baseline="0" dirty="0" err="1"/>
              <a:t>Erklärtext</a:t>
            </a:r>
            <a:r>
              <a:rPr lang="de-DE" baseline="0" dirty="0"/>
              <a:t>: https://www.schulentwicklung.nrw.de/cms/inklusiver-fachunterricht/zum-fach-englisch/weiterfuehrende-informationen/weiterfuehrende-informationen.html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FF6DA-2670-4CA8-ABF8-A543E85BCDB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62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850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61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0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0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983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77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593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45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19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59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8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7F4A3-88B6-4AE2-9373-7A4DF0880EDF}" type="datetimeFigureOut">
              <a:rPr lang="de-DE" smtClean="0"/>
              <a:t>10.07.2019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79A56-A1C1-4E52-94FA-F1515EED47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72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331691"/>
          </a:xfrm>
        </p:spPr>
        <p:txBody>
          <a:bodyPr>
            <a:normAutofit fontScale="90000"/>
          </a:bodyPr>
          <a:lstStyle/>
          <a:p>
            <a:r>
              <a:rPr lang="de-DE" sz="4000" i="1" dirty="0"/>
              <a:t>Erstellung einer Reportage zur Frage: „Wieso finden sich afrikanische Gegenstände in deutschen Museen?“ – </a:t>
            </a:r>
            <a:br>
              <a:rPr lang="de-DE" sz="3600" i="1" dirty="0"/>
            </a:br>
            <a:br>
              <a:rPr lang="de-DE" sz="3600" i="1" dirty="0"/>
            </a:br>
            <a:r>
              <a:rPr lang="de-DE" sz="3100" dirty="0"/>
              <a:t>eine Lernaufgabe bestehend aus drei Modulen</a:t>
            </a:r>
            <a:br>
              <a:rPr lang="de-DE" i="1" dirty="0"/>
            </a:b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04856" cy="1752600"/>
          </a:xfrm>
        </p:spPr>
        <p:txBody>
          <a:bodyPr>
            <a:normAutofit/>
          </a:bodyPr>
          <a:lstStyle/>
          <a:p>
            <a:r>
              <a:rPr lang="de-DE" sz="2000" i="1" dirty="0"/>
              <a:t>zum Inhaltsfeld 8 </a:t>
            </a:r>
            <a:r>
              <a:rPr lang="de-DE" sz="2000" dirty="0"/>
              <a:t>:</a:t>
            </a:r>
            <a:br>
              <a:rPr lang="de-DE" sz="2000" dirty="0"/>
            </a:br>
            <a:r>
              <a:rPr lang="de-DE" sz="2000" i="1" dirty="0"/>
              <a:t>„Imperialismus und Erster Weltkrieg“</a:t>
            </a:r>
            <a:br>
              <a:rPr lang="de-DE" sz="2000" i="1" dirty="0"/>
            </a:br>
            <a:r>
              <a:rPr lang="de-DE" sz="2000" i="1" dirty="0"/>
              <a:t>mit Impulsen zur Binnendifferenzierung / zum zieldifferenten Lernen</a:t>
            </a:r>
            <a:endParaRPr lang="de-DE" sz="20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91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 descr="V:\Geschichte\WEB aktuell\Übersicht Lernaufga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812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der </a:t>
            </a:r>
            <a:r>
              <a:rPr lang="de-DE" u="sng" dirty="0"/>
              <a:t>Lernaufgabe</a:t>
            </a:r>
            <a:r>
              <a:rPr lang="de-DE" dirty="0"/>
              <a:t> (kurze Zusammenfassung):</a:t>
            </a:r>
          </a:p>
          <a:p>
            <a:endParaRPr lang="de-DE" b="1" dirty="0"/>
          </a:p>
          <a:p>
            <a:r>
              <a:rPr lang="de-DE" b="1" dirty="0"/>
              <a:t>ein gemeinsames Produkt steht am 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lvl="8"/>
            <a:r>
              <a:rPr lang="de-DE" b="1" dirty="0"/>
              <a:t>der Ausgangspunkt wird durch eine </a:t>
            </a:r>
          </a:p>
          <a:p>
            <a:pPr lvl="7"/>
            <a:r>
              <a:rPr lang="de-DE" b="1" dirty="0"/>
              <a:t>	motivierende Hinführung markiert, die an das </a:t>
            </a:r>
          </a:p>
          <a:p>
            <a:r>
              <a:rPr lang="de-DE" b="1" dirty="0"/>
              <a:t>				Vorwissen der </a:t>
            </a:r>
            <a:r>
              <a:rPr lang="de-DE" b="1" dirty="0" err="1"/>
              <a:t>SuS</a:t>
            </a:r>
            <a:r>
              <a:rPr lang="de-DE" b="1" dirty="0"/>
              <a:t> anknüpft</a:t>
            </a:r>
          </a:p>
          <a:p>
            <a:r>
              <a:rPr lang="de-DE" b="1" dirty="0"/>
              <a:t>gliedert sich in unter-</a:t>
            </a:r>
          </a:p>
          <a:p>
            <a:r>
              <a:rPr lang="de-DE" b="1" dirty="0"/>
              <a:t>schiedliche Bausteine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r>
              <a:rPr lang="de-DE" b="1" dirty="0"/>
              <a:t>der Erwerb von 				der Handlungsvollzug erfolgt in notwendigen Grundlagen			historischen Aufgaben</a:t>
            </a:r>
          </a:p>
          <a:p>
            <a:r>
              <a:rPr lang="de-DE" b="1" dirty="0"/>
              <a:t>erfolgt durch Übungen</a:t>
            </a:r>
          </a:p>
          <a:p>
            <a:r>
              <a:rPr lang="de-DE" b="1" dirty="0"/>
              <a:t>	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endParaRPr lang="de-DE" sz="2400" b="1" dirty="0"/>
          </a:p>
          <a:p>
            <a:r>
              <a:rPr lang="de-DE" sz="2400" b="1" dirty="0"/>
              <a:t> </a:t>
            </a:r>
            <a:r>
              <a:rPr lang="de-DE" b="1" dirty="0"/>
              <a:t>alle erworbenen Kompetenzen münden im Endprodukt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(der Erstellung der Reportage)</a:t>
            </a:r>
          </a:p>
          <a:p>
            <a:br>
              <a:rPr lang="de-DE" b="1" dirty="0"/>
            </a:br>
            <a:endParaRPr lang="de-DE" b="1" dirty="0"/>
          </a:p>
          <a:p>
            <a:endParaRPr lang="de-DE" dirty="0"/>
          </a:p>
          <a:p>
            <a:pPr lvl="1"/>
            <a:r>
              <a:rPr lang="de-DE" dirty="0"/>
              <a:t>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Pfeil in vier Richtungen 2"/>
          <p:cNvSpPr/>
          <p:nvPr/>
        </p:nvSpPr>
        <p:spPr>
          <a:xfrm>
            <a:off x="2771800" y="1340768"/>
            <a:ext cx="2016224" cy="4248472"/>
          </a:xfrm>
          <a:prstGeom prst="quadArrow">
            <a:avLst>
              <a:gd name="adj1" fmla="val 4052"/>
              <a:gd name="adj2" fmla="val 10201"/>
              <a:gd name="adj3" fmla="val 22500"/>
            </a:avLst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7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 descr="V:\Geschichte\WEB aktuell\Übersicht Lernaufga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3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07373" y="476672"/>
            <a:ext cx="8208912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Kompetenzerwartungen</a:t>
            </a:r>
            <a:endParaRPr lang="de-DE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entsprechend des </a:t>
            </a:r>
            <a:r>
              <a:rPr lang="de-DE" u="sng" dirty="0"/>
              <a:t>KLP Gesamtschule-Sekundarstufe I, Klasse 9/10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hier konkretisiert zum Inhaltsfeld </a:t>
            </a:r>
            <a:r>
              <a:rPr lang="de-DE" dirty="0" err="1"/>
              <a:t>Inhaltsfeld</a:t>
            </a:r>
            <a:r>
              <a:rPr lang="de-DE" dirty="0"/>
              <a:t> 8 „Imperialismus und Erster Weltkrieg“ der ersten Progressionsstufe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und für </a:t>
            </a:r>
            <a:r>
              <a:rPr lang="de-DE" u="sng" dirty="0" err="1"/>
              <a:t>SuS</a:t>
            </a:r>
            <a:r>
              <a:rPr lang="de-DE" u="sng" dirty="0"/>
              <a:t> im zieldifferenten Bildungsgang Lernen </a:t>
            </a:r>
            <a:r>
              <a:rPr lang="de-DE" dirty="0"/>
              <a:t>entsprechend </a:t>
            </a:r>
            <a:r>
              <a:rPr lang="de-DE" u="sng" dirty="0"/>
              <a:t>KLP Hauptschule Klasse 7/8</a:t>
            </a:r>
            <a:r>
              <a:rPr lang="de-DE" dirty="0"/>
              <a:t> ausgewiesen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b="1" dirty="0">
                <a:solidFill>
                  <a:schemeClr val="accent1"/>
                </a:solidFill>
              </a:rPr>
              <a:t>Entwicklungschancen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aus den basalen Entwicklungsbereichen abgeleitete Entwicklungschancen markieren individuelle Förderansätze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Beispiel: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488" y="3571105"/>
            <a:ext cx="42767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461" y="3933055"/>
            <a:ext cx="363855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Nach rechts gekrümmter Pfeil 3"/>
          <p:cNvSpPr/>
          <p:nvPr/>
        </p:nvSpPr>
        <p:spPr>
          <a:xfrm>
            <a:off x="1259632" y="3933055"/>
            <a:ext cx="1760571" cy="720081"/>
          </a:xfrm>
          <a:prstGeom prst="curvedRightArrow">
            <a:avLst>
              <a:gd name="adj1" fmla="val 25000"/>
              <a:gd name="adj2" fmla="val 16095"/>
              <a:gd name="adj3" fmla="val 25000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Nach links gekrümmter Pfeil 2"/>
          <p:cNvSpPr/>
          <p:nvPr/>
        </p:nvSpPr>
        <p:spPr>
          <a:xfrm>
            <a:off x="5580112" y="4077072"/>
            <a:ext cx="2160240" cy="1754912"/>
          </a:xfrm>
          <a:prstGeom prst="curvedLeftArrow">
            <a:avLst>
              <a:gd name="adj1" fmla="val 8535"/>
              <a:gd name="adj2" fmla="val 19914"/>
              <a:gd name="adj3" fmla="val 23070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685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der </a:t>
            </a:r>
            <a:r>
              <a:rPr lang="de-DE" u="sng" dirty="0"/>
              <a:t>Lernaufgabe</a:t>
            </a:r>
            <a:r>
              <a:rPr lang="de-DE" dirty="0"/>
              <a:t>: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3 Module </a:t>
            </a:r>
            <a:r>
              <a:rPr lang="de-DE" dirty="0"/>
              <a:t>gliedern die Lernaufgabe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diese ergeben sich aus der Logik des </a:t>
            </a:r>
            <a:br>
              <a:rPr lang="de-DE" dirty="0"/>
            </a:br>
            <a:r>
              <a:rPr lang="de-DE" dirty="0"/>
              <a:t>Inhaltsfeldes im KLP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dirty="0"/>
              <a:t>→ die </a:t>
            </a:r>
            <a:r>
              <a:rPr lang="de-DE" b="1" dirty="0"/>
              <a:t>Auswahl und Anzahl der Module </a:t>
            </a:r>
          </a:p>
          <a:p>
            <a:r>
              <a:rPr lang="de-DE" dirty="0"/>
              <a:t>erfolgt für die </a:t>
            </a:r>
            <a:r>
              <a:rPr lang="de-DE" dirty="0" err="1"/>
              <a:t>SuS</a:t>
            </a:r>
            <a:r>
              <a:rPr lang="de-DE" dirty="0"/>
              <a:t> in den</a:t>
            </a:r>
            <a:br>
              <a:rPr lang="de-DE" dirty="0"/>
            </a:br>
            <a:r>
              <a:rPr lang="de-DE" dirty="0"/>
              <a:t>zieldifferenten Bildungsgängen </a:t>
            </a:r>
          </a:p>
          <a:p>
            <a:r>
              <a:rPr lang="de-DE" dirty="0"/>
              <a:t>individuell für einzelne </a:t>
            </a:r>
            <a:r>
              <a:rPr lang="de-DE" dirty="0" err="1"/>
              <a:t>SuS</a:t>
            </a:r>
            <a:endParaRPr lang="de-DE" dirty="0"/>
          </a:p>
          <a:p>
            <a:r>
              <a:rPr lang="de-DE" dirty="0"/>
              <a:t>(Möglichkeit der Differenzierung)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→ es können auch nur </a:t>
            </a:r>
            <a:r>
              <a:rPr lang="de-DE" b="1" dirty="0"/>
              <a:t>einzelne Module </a:t>
            </a:r>
            <a:r>
              <a:rPr lang="de-DE" dirty="0"/>
              <a:t>als</a:t>
            </a:r>
            <a:br>
              <a:rPr lang="de-DE" dirty="0"/>
            </a:br>
            <a:r>
              <a:rPr lang="de-DE" dirty="0"/>
              <a:t>Lernaufgabe gestaltet werden</a:t>
            </a:r>
          </a:p>
          <a:p>
            <a:r>
              <a:rPr lang="de-DE" dirty="0"/>
              <a:t>(Möglichkeit der Differenzierung)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endParaRPr lang="de-DE" dirty="0"/>
          </a:p>
          <a:p>
            <a:pPr lvl="1"/>
            <a:r>
              <a:rPr lang="de-DE" dirty="0"/>
              <a:t>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512" y="2455"/>
            <a:ext cx="1023711" cy="6696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44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der </a:t>
            </a:r>
            <a:r>
              <a:rPr lang="de-DE" u="sng" dirty="0"/>
              <a:t>Lernaufgabe</a:t>
            </a:r>
            <a:r>
              <a:rPr lang="de-DE" dirty="0"/>
              <a:t>:</a:t>
            </a:r>
          </a:p>
          <a:p>
            <a:endParaRPr lang="de-DE" b="1" dirty="0"/>
          </a:p>
          <a:p>
            <a:r>
              <a:rPr lang="de-DE" b="1" dirty="0"/>
              <a:t>Planung:</a:t>
            </a:r>
            <a:r>
              <a:rPr lang="de-DE" dirty="0"/>
              <a:t> Was ist das Ziel? – Wie sieht das zu erstellende Produkt aus?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– Erstellen einer	Reportage zur Frage: </a:t>
            </a:r>
            <a:r>
              <a:rPr lang="de-DE" i="1" dirty="0">
                <a:solidFill>
                  <a:schemeClr val="accent6">
                    <a:lumMod val="75000"/>
                  </a:schemeClr>
                </a:solidFill>
              </a:rPr>
              <a:t>„Wieso finden sich afrikanische Gegenstände in 	deutschen Museen?“</a:t>
            </a:r>
          </a:p>
          <a:p>
            <a:r>
              <a:rPr lang="de-DE" dirty="0"/>
              <a:t>	Welche historischen Aufgaben sind zielführend? –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z.B. verfolgen der Frage-	</a:t>
            </a:r>
            <a:r>
              <a:rPr lang="de-DE" dirty="0" err="1">
                <a:solidFill>
                  <a:schemeClr val="accent6">
                    <a:lumMod val="75000"/>
                  </a:schemeClr>
                </a:solidFill>
              </a:rPr>
              <a:t>stellung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: „</a:t>
            </a:r>
            <a:r>
              <a:rPr lang="de-DE" i="1" dirty="0">
                <a:solidFill>
                  <a:schemeClr val="accent6">
                    <a:lumMod val="75000"/>
                  </a:schemeClr>
                </a:solidFill>
              </a:rPr>
              <a:t>Haben Deutsche Namibia beraubt?“</a:t>
            </a:r>
          </a:p>
          <a:p>
            <a:r>
              <a:rPr lang="de-DE" dirty="0"/>
              <a:t>	Welche grundlegenden Kompetenzen werden für den Handlungsvollzug 	benötigt? - Welche Übungen sind deshalb sinnvoll?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– z.B. Wie und Wann sind 	die Gegenstände in deutsche Museen gelangt?</a:t>
            </a:r>
            <a:br>
              <a:rPr lang="de-DE" dirty="0"/>
            </a:br>
            <a:endParaRPr lang="de-DE" dirty="0"/>
          </a:p>
          <a:p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Beispiel:</a:t>
            </a:r>
          </a:p>
          <a:p>
            <a:endParaRPr lang="de-DE" dirty="0"/>
          </a:p>
          <a:p>
            <a:pPr lvl="1"/>
            <a:r>
              <a:rPr lang="de-DE" dirty="0"/>
              <a:t>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84" y="3857145"/>
            <a:ext cx="838319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4797152"/>
            <a:ext cx="10477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52665"/>
            <a:ext cx="7143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909" y="4735240"/>
            <a:ext cx="72104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037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dieser </a:t>
            </a:r>
            <a:r>
              <a:rPr lang="de-DE" u="sng" dirty="0"/>
              <a:t>Lernaufgabe</a:t>
            </a:r>
            <a:r>
              <a:rPr lang="de-DE" dirty="0"/>
              <a:t>:</a:t>
            </a:r>
          </a:p>
          <a:p>
            <a:endParaRPr lang="de-DE" dirty="0"/>
          </a:p>
          <a:p>
            <a:r>
              <a:rPr lang="de-DE" dirty="0"/>
              <a:t>		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Schaffung eines Handlungskontextes </a:t>
            </a:r>
          </a:p>
          <a:p>
            <a:r>
              <a:rPr lang="de-DE" dirty="0"/>
              <a:t>		durch 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historische Aufgaben</a:t>
            </a:r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de-DE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		</a:t>
            </a:r>
          </a:p>
          <a:p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		</a:t>
            </a:r>
          </a:p>
          <a:p>
            <a:endParaRPr lang="de-DE" dirty="0"/>
          </a:p>
          <a:p>
            <a:r>
              <a:rPr lang="de-DE" b="1" dirty="0"/>
              <a:t>	</a:t>
            </a:r>
          </a:p>
          <a:p>
            <a:r>
              <a:rPr lang="de-DE" b="1" dirty="0"/>
              <a:t>	</a:t>
            </a:r>
            <a:r>
              <a:rPr lang="de-DE" dirty="0"/>
              <a:t>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523" y="676349"/>
            <a:ext cx="931464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35255"/>
            <a:ext cx="1224136" cy="603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41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der </a:t>
            </a:r>
            <a:r>
              <a:rPr lang="de-DE" u="sng" dirty="0"/>
              <a:t>Lernaufgabe</a:t>
            </a:r>
            <a:r>
              <a:rPr lang="de-DE" dirty="0"/>
              <a:t> (kurze Zusammenfassung):</a:t>
            </a:r>
          </a:p>
          <a:p>
            <a:endParaRPr lang="de-DE" b="1" dirty="0"/>
          </a:p>
          <a:p>
            <a:r>
              <a:rPr lang="de-DE" b="1" dirty="0"/>
              <a:t>ein gemeinsames Produkt steht am Ende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lvl="8"/>
            <a:r>
              <a:rPr lang="de-DE" b="1" dirty="0"/>
              <a:t>der Ausgangspunkt wird durch eine </a:t>
            </a:r>
          </a:p>
          <a:p>
            <a:pPr lvl="7"/>
            <a:r>
              <a:rPr lang="de-DE" b="1" dirty="0"/>
              <a:t>	motivierende Hinführung markiert, die an das </a:t>
            </a:r>
          </a:p>
          <a:p>
            <a:r>
              <a:rPr lang="de-DE" b="1" dirty="0"/>
              <a:t>				Vorwissen der </a:t>
            </a:r>
            <a:r>
              <a:rPr lang="de-DE" b="1" dirty="0" err="1"/>
              <a:t>SuS</a:t>
            </a:r>
            <a:r>
              <a:rPr lang="de-DE" b="1" dirty="0"/>
              <a:t> anknüpft</a:t>
            </a:r>
          </a:p>
          <a:p>
            <a:r>
              <a:rPr lang="de-DE" b="1" dirty="0"/>
              <a:t>gliedert sich in unter-</a:t>
            </a:r>
          </a:p>
          <a:p>
            <a:r>
              <a:rPr lang="de-DE" b="1" dirty="0"/>
              <a:t>schiedliche Bausteine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r>
              <a:rPr lang="de-DE" b="1" dirty="0"/>
              <a:t>der Erwerb von 				der Handlungsvollzug erfolgt in notwendigen Grundlagen			historischen Aufgaben</a:t>
            </a:r>
          </a:p>
          <a:p>
            <a:r>
              <a:rPr lang="de-DE" b="1" dirty="0"/>
              <a:t>erfolgt durch Übungen</a:t>
            </a:r>
          </a:p>
          <a:p>
            <a:r>
              <a:rPr lang="de-DE" b="1" dirty="0"/>
              <a:t>	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  <a:p>
            <a:endParaRPr lang="de-DE" sz="2400" b="1" dirty="0"/>
          </a:p>
          <a:p>
            <a:r>
              <a:rPr lang="de-DE" sz="2400" b="1" dirty="0"/>
              <a:t> </a:t>
            </a:r>
            <a:r>
              <a:rPr lang="de-DE" b="1" dirty="0"/>
              <a:t>alle erworbenen Kompetenzen münden im Endprodukt, 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</a:rPr>
              <a:t>(der Reportage)</a:t>
            </a:r>
          </a:p>
          <a:p>
            <a:br>
              <a:rPr lang="de-DE" b="1" dirty="0"/>
            </a:br>
            <a:endParaRPr lang="de-DE" b="1" dirty="0"/>
          </a:p>
          <a:p>
            <a:endParaRPr lang="de-DE" dirty="0"/>
          </a:p>
          <a:p>
            <a:pPr lvl="1"/>
            <a:r>
              <a:rPr lang="de-DE" dirty="0"/>
              <a:t>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Pfeil in vier Richtungen 2"/>
          <p:cNvSpPr/>
          <p:nvPr/>
        </p:nvSpPr>
        <p:spPr>
          <a:xfrm>
            <a:off x="2771800" y="1340768"/>
            <a:ext cx="2016224" cy="4248472"/>
          </a:xfrm>
          <a:prstGeom prst="quadArrow">
            <a:avLst>
              <a:gd name="adj1" fmla="val 4052"/>
              <a:gd name="adj2" fmla="val 10201"/>
              <a:gd name="adj3" fmla="val 22500"/>
            </a:avLst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968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332656"/>
            <a:ext cx="8424936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Merkmale einer </a:t>
            </a:r>
            <a:r>
              <a:rPr lang="de-DE" u="sng" dirty="0"/>
              <a:t>Lernaufgabe</a:t>
            </a:r>
            <a:r>
              <a:rPr lang="de-DE" dirty="0"/>
              <a:t>:</a:t>
            </a:r>
          </a:p>
          <a:p>
            <a:endParaRPr lang="de-DE" dirty="0"/>
          </a:p>
          <a:p>
            <a:r>
              <a:rPr lang="de-DE" b="1" dirty="0"/>
              <a:t>	</a:t>
            </a:r>
          </a:p>
          <a:p>
            <a:r>
              <a:rPr lang="de-DE" b="1" dirty="0"/>
              <a:t>		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Übungen</a:t>
            </a:r>
            <a:r>
              <a:rPr lang="de-DE" dirty="0"/>
              <a:t> fördern grundlegende </a:t>
            </a:r>
          </a:p>
          <a:p>
            <a:r>
              <a:rPr lang="de-DE" dirty="0"/>
              <a:t>		sprachliche Kompetenzen.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→ die Auswahl der Übungen erfolgt</a:t>
            </a:r>
            <a:br>
              <a:rPr lang="de-DE" dirty="0"/>
            </a:br>
            <a:r>
              <a:rPr lang="de-DE" dirty="0"/>
              <a:t>		individuell für einzelne </a:t>
            </a:r>
            <a:r>
              <a:rPr lang="de-DE" dirty="0" err="1"/>
              <a:t>SuS</a:t>
            </a:r>
            <a:endParaRPr lang="de-DE" dirty="0"/>
          </a:p>
          <a:p>
            <a:endParaRPr lang="de-DE" dirty="0"/>
          </a:p>
          <a:p>
            <a:r>
              <a:rPr lang="de-DE" dirty="0"/>
              <a:t>		→ die Übungen sind mit </a:t>
            </a:r>
          </a:p>
          <a:p>
            <a:r>
              <a:rPr lang="de-DE" dirty="0"/>
              <a:t>		Hinweisen zur Differenzierung bzw. </a:t>
            </a:r>
            <a:br>
              <a:rPr lang="de-DE" dirty="0"/>
            </a:br>
            <a:r>
              <a:rPr lang="de-DE" dirty="0"/>
              <a:t>		mit Impulsen </a:t>
            </a:r>
          </a:p>
          <a:p>
            <a:r>
              <a:rPr lang="de-DE" dirty="0"/>
              <a:t>		zum zieldifferenten Lernen versehen</a:t>
            </a:r>
          </a:p>
          <a:p>
            <a:br>
              <a:rPr lang="de-DE" dirty="0"/>
            </a:br>
            <a:r>
              <a:rPr lang="de-DE" dirty="0"/>
              <a:t>		</a:t>
            </a:r>
          </a:p>
          <a:p>
            <a:r>
              <a:rPr lang="de-DE" dirty="0"/>
              <a:t>			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25443"/>
            <a:ext cx="1224136" cy="603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90502"/>
            <a:ext cx="2016224" cy="606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46243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Bildschirmpräsentation (4:3)</PresentationFormat>
  <Paragraphs>174</Paragraphs>
  <Slides>10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Larissa</vt:lpstr>
      <vt:lpstr>Erstellung einer Reportage zur Frage: „Wieso finden sich afrikanische Gegenstände in deutschen Museen?“ –   eine Lernaufgabe bestehend aus drei Modulen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MSW NRW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Eßer, Susanne</dc:creator>
  <cp:lastModifiedBy>T K</cp:lastModifiedBy>
  <cp:revision>57</cp:revision>
  <dcterms:created xsi:type="dcterms:W3CDTF">2018-01-22T14:42:17Z</dcterms:created>
  <dcterms:modified xsi:type="dcterms:W3CDTF">2019-07-10T13:53:53Z</dcterms:modified>
</cp:coreProperties>
</file>