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9" r:id="rId3"/>
    <p:sldId id="310" r:id="rId4"/>
    <p:sldId id="257" r:id="rId5"/>
    <p:sldId id="311" r:id="rId6"/>
    <p:sldId id="258" r:id="rId7"/>
    <p:sldId id="312" r:id="rId8"/>
    <p:sldId id="283" r:id="rId9"/>
    <p:sldId id="313" r:id="rId10"/>
    <p:sldId id="284" r:id="rId11"/>
    <p:sldId id="314" r:id="rId12"/>
    <p:sldId id="285" r:id="rId13"/>
    <p:sldId id="315" r:id="rId14"/>
    <p:sldId id="286" r:id="rId15"/>
    <p:sldId id="316" r:id="rId16"/>
    <p:sldId id="287" r:id="rId17"/>
    <p:sldId id="317" r:id="rId18"/>
    <p:sldId id="288" r:id="rId19"/>
    <p:sldId id="318" r:id="rId20"/>
    <p:sldId id="289" r:id="rId21"/>
    <p:sldId id="319" r:id="rId22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1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BEBE"/>
    <a:srgbClr val="CDBB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3210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10A19-4DEA-4A54-9CBB-4DD08235BFC4}" type="datetimeFigureOut">
              <a:rPr lang="de-DE" smtClean="0"/>
              <a:t>23.06.2021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90CCA-E76B-4296-B889-7C6C99E67C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19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10A19-4DEA-4A54-9CBB-4DD08235BFC4}" type="datetimeFigureOut">
              <a:rPr lang="de-DE" smtClean="0"/>
              <a:t>23.06.2021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90CCA-E76B-4296-B889-7C6C99E67C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2370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10A19-4DEA-4A54-9CBB-4DD08235BFC4}" type="datetimeFigureOut">
              <a:rPr lang="de-DE" smtClean="0"/>
              <a:t>23.06.2021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90CCA-E76B-4296-B889-7C6C99E67C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970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10A19-4DEA-4A54-9CBB-4DD08235BFC4}" type="datetimeFigureOut">
              <a:rPr lang="de-DE" smtClean="0"/>
              <a:t>23.06.2021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90CCA-E76B-4296-B889-7C6C99E67C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3387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10A19-4DEA-4A54-9CBB-4DD08235BFC4}" type="datetimeFigureOut">
              <a:rPr lang="de-DE" smtClean="0"/>
              <a:t>23.06.2021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90CCA-E76B-4296-B889-7C6C99E67C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758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10A19-4DEA-4A54-9CBB-4DD08235BFC4}" type="datetimeFigureOut">
              <a:rPr lang="de-DE" smtClean="0"/>
              <a:t>23.06.2021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90CCA-E76B-4296-B889-7C6C99E67C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2745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10A19-4DEA-4A54-9CBB-4DD08235BFC4}" type="datetimeFigureOut">
              <a:rPr lang="de-DE" smtClean="0"/>
              <a:t>23.06.2021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90CCA-E76B-4296-B889-7C6C99E67C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1313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10A19-4DEA-4A54-9CBB-4DD08235BFC4}" type="datetimeFigureOut">
              <a:rPr lang="de-DE" smtClean="0"/>
              <a:t>23.06.2021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90CCA-E76B-4296-B889-7C6C99E67C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2380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10A19-4DEA-4A54-9CBB-4DD08235BFC4}" type="datetimeFigureOut">
              <a:rPr lang="de-DE" smtClean="0"/>
              <a:t>23.06.2021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90CCA-E76B-4296-B889-7C6C99E67C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1694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10A19-4DEA-4A54-9CBB-4DD08235BFC4}" type="datetimeFigureOut">
              <a:rPr lang="de-DE" smtClean="0"/>
              <a:t>23.06.2021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90CCA-E76B-4296-B889-7C6C99E67C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972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10A19-4DEA-4A54-9CBB-4DD08235BFC4}" type="datetimeFigureOut">
              <a:rPr lang="de-DE" smtClean="0"/>
              <a:t>23.06.2021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90CCA-E76B-4296-B889-7C6C99E67C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8784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10A19-4DEA-4A54-9CBB-4DD08235BFC4}" type="datetimeFigureOut">
              <a:rPr lang="de-DE" smtClean="0"/>
              <a:t>23.06.2021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90CCA-E76B-4296-B889-7C6C99E67C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6774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-531440" y="1496616"/>
            <a:ext cx="820891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REFLEXIONS – </a:t>
            </a:r>
          </a:p>
          <a:p>
            <a:pPr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Karten</a:t>
            </a:r>
          </a:p>
          <a:p>
            <a:pPr algn="ctr"/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zur </a:t>
            </a:r>
          </a:p>
          <a:p>
            <a:pPr algn="ctr"/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Selbstreflexion</a:t>
            </a:r>
          </a:p>
          <a:p>
            <a:pPr algn="ctr"/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und </a:t>
            </a:r>
          </a:p>
          <a:p>
            <a:pPr algn="ctr"/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Peer- bzw. Fremdreflexion </a:t>
            </a:r>
          </a:p>
          <a:p>
            <a:pPr algn="ctr"/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in den Bereichen </a:t>
            </a:r>
          </a:p>
          <a:p>
            <a:pPr algn="ctr"/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Gestaltungspraktische Arbeit</a:t>
            </a:r>
          </a:p>
          <a:p>
            <a:pPr algn="ctr"/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Ausgangsobjekt</a:t>
            </a:r>
          </a:p>
          <a:p>
            <a:pPr algn="ctr"/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Inhalt</a:t>
            </a:r>
          </a:p>
          <a:p>
            <a:pPr algn="ctr"/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Intention</a:t>
            </a:r>
          </a:p>
          <a:p>
            <a:pPr algn="ctr"/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Künstlerische Strategie</a:t>
            </a:r>
          </a:p>
        </p:txBody>
      </p:sp>
    </p:spTree>
    <p:extLst>
      <p:ext uri="{BB962C8B-B14F-4D97-AF65-F5344CB8AC3E}">
        <p14:creationId xmlns:p14="http://schemas.microsoft.com/office/powerpoint/2010/main" val="2783282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pieren 21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23" name="Gerade Verbindung 22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hteck 25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Rechteck 26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Rechteck 27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8" name="Textfeld 17"/>
          <p:cNvSpPr txBox="1"/>
          <p:nvPr/>
        </p:nvSpPr>
        <p:spPr>
          <a:xfrm>
            <a:off x="690698" y="1176821"/>
            <a:ext cx="24416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KÜNSTLERISCHE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STRATEGIE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pieren 1"/>
          <p:cNvGrpSpPr/>
          <p:nvPr/>
        </p:nvGrpSpPr>
        <p:grpSpPr>
          <a:xfrm>
            <a:off x="3903376" y="210119"/>
            <a:ext cx="2695021" cy="2461034"/>
            <a:chOff x="610510" y="474366"/>
            <a:chExt cx="2695021" cy="2461034"/>
          </a:xfrm>
        </p:grpSpPr>
        <p:pic>
          <p:nvPicPr>
            <p:cNvPr id="16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34420" y="474366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Textfeld 16">
              <a:extLst>
                <a:ext uri="{FF2B5EF4-FFF2-40B4-BE49-F238E27FC236}">
                  <a16:creationId xmlns="" xmlns:a16="http://schemas.microsoft.com/office/drawing/2014/main" id="{5EEED36F-D948-4253-85EB-D4314174406A}"/>
                </a:ext>
              </a:extLst>
            </p:cNvPr>
            <p:cNvSpPr txBox="1"/>
            <p:nvPr/>
          </p:nvSpPr>
          <p:spPr>
            <a:xfrm>
              <a:off x="610510" y="904075"/>
              <a:ext cx="2594334" cy="20313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de-DE" b="1" dirty="0" smtClean="0">
                <a:ea typeface="Calibri"/>
                <a:cs typeface="Times New Roman"/>
              </a:endParaRPr>
            </a:p>
            <a:p>
              <a:endParaRPr lang="de-DE" b="1" dirty="0"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Welche Ausgangsobjekte eigenen sich für meine künstlerische Strategie?</a:t>
              </a:r>
            </a:p>
          </p:txBody>
        </p:sp>
      </p:grpSp>
      <p:grpSp>
        <p:nvGrpSpPr>
          <p:cNvPr id="3" name="Gruppieren 2"/>
          <p:cNvGrpSpPr/>
          <p:nvPr/>
        </p:nvGrpSpPr>
        <p:grpSpPr>
          <a:xfrm>
            <a:off x="3767807" y="3520884"/>
            <a:ext cx="2786458" cy="2521354"/>
            <a:chOff x="519073" y="3481111"/>
            <a:chExt cx="2786458" cy="2521354"/>
          </a:xfrm>
        </p:grpSpPr>
        <p:sp>
          <p:nvSpPr>
            <p:cNvPr id="13" name="Textfeld 12"/>
            <p:cNvSpPr txBox="1"/>
            <p:nvPr/>
          </p:nvSpPr>
          <p:spPr>
            <a:xfrm>
              <a:off x="519073" y="3694141"/>
              <a:ext cx="2685764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          </a:t>
              </a:r>
              <a:endParaRPr lang="de-DE" dirty="0">
                <a:cs typeface="Times New Roman"/>
              </a:endParaRPr>
            </a:p>
            <a:p>
              <a:endParaRPr lang="de-DE" dirty="0" smtClean="0">
                <a:ea typeface="Calibri"/>
                <a:cs typeface="Times New Roman"/>
              </a:endParaRPr>
            </a:p>
            <a:p>
              <a:endParaRPr lang="de-DE" dirty="0"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Welche Inhalte lassen sich mit meiner künstlerischen Strategie vermitteln?</a:t>
              </a:r>
            </a:p>
            <a:p>
              <a:endParaRPr lang="de-DE" b="1" dirty="0">
                <a:ea typeface="Calibri"/>
                <a:cs typeface="Times New Roman"/>
              </a:endParaRPr>
            </a:p>
          </p:txBody>
        </p:sp>
        <p:pic>
          <p:nvPicPr>
            <p:cNvPr id="15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34420" y="3481111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3" name="Textfeld 32"/>
          <p:cNvSpPr txBox="1"/>
          <p:nvPr/>
        </p:nvSpPr>
        <p:spPr>
          <a:xfrm>
            <a:off x="668072" y="4563955"/>
            <a:ext cx="24416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KÜNSTLERISCHE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STRATEGIE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640862" y="7928113"/>
            <a:ext cx="24416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KÜNSTLERISCHE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STRATEGIE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3844498" y="7010087"/>
            <a:ext cx="2753899" cy="2348227"/>
            <a:chOff x="3584530" y="502978"/>
            <a:chExt cx="2753899" cy="2348227"/>
          </a:xfrm>
        </p:grpSpPr>
        <p:pic>
          <p:nvPicPr>
            <p:cNvPr id="19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367318" y="502978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" name="Textfeld 20">
              <a:extLst>
                <a:ext uri="{FF2B5EF4-FFF2-40B4-BE49-F238E27FC236}">
                  <a16:creationId xmlns="" xmlns:a16="http://schemas.microsoft.com/office/drawing/2014/main" id="{0119F7BC-2605-4A7C-8833-64E926C715B7}"/>
                </a:ext>
              </a:extLst>
            </p:cNvPr>
            <p:cNvSpPr txBox="1"/>
            <p:nvPr/>
          </p:nvSpPr>
          <p:spPr>
            <a:xfrm>
              <a:off x="3584530" y="819880"/>
              <a:ext cx="2523657" cy="20313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/>
              <a:endParaRPr lang="de-DE" dirty="0" smtClean="0">
                <a:solidFill>
                  <a:prstClr val="black"/>
                </a:solidFill>
              </a:endParaRPr>
            </a:p>
            <a:p>
              <a:endParaRPr lang="de-DE" b="1" dirty="0">
                <a:solidFill>
                  <a:prstClr val="black"/>
                </a:solidFill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Welche Intentionen lassen sich mit meiner künstlerischen Strategie verdeutlichen?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1007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pieren 21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23" name="Gerade Verbindung 22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hteck 25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Rechteck 26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Rechteck 27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8" name="Textfeld 17"/>
          <p:cNvSpPr txBox="1"/>
          <p:nvPr/>
        </p:nvSpPr>
        <p:spPr>
          <a:xfrm>
            <a:off x="640862" y="1210072"/>
            <a:ext cx="24416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KÜNSTLERISCHE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STRATEGIE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uppieren 4"/>
          <p:cNvGrpSpPr/>
          <p:nvPr/>
        </p:nvGrpSpPr>
        <p:grpSpPr>
          <a:xfrm>
            <a:off x="3787100" y="281806"/>
            <a:ext cx="2802340" cy="2366434"/>
            <a:chOff x="3536587" y="3481111"/>
            <a:chExt cx="2802340" cy="2366434"/>
          </a:xfrm>
        </p:grpSpPr>
        <p:sp>
          <p:nvSpPr>
            <p:cNvPr id="14" name="Rechteck 13"/>
            <p:cNvSpPr/>
            <p:nvPr/>
          </p:nvSpPr>
          <p:spPr>
            <a:xfrm>
              <a:off x="3536587" y="3816220"/>
              <a:ext cx="2664296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de-DE" dirty="0" smtClean="0">
                <a:ea typeface="Calibri"/>
                <a:cs typeface="Times New Roman"/>
              </a:endParaRPr>
            </a:p>
            <a:p>
              <a:endParaRPr lang="de-DE" dirty="0"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Wie kann eine  gestaltungspraktische</a:t>
              </a: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Arbeit zu meiner </a:t>
              </a: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künstlerischen Strategie aussehen?</a:t>
              </a:r>
              <a:endParaRPr lang="de-DE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0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367816" y="3481111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41622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pieren 21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23" name="Gerade Verbindung 22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hteck 30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3" name="Rechteck 32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" name="Rechteck 33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Rechteck 34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6" name="Rechteck 35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5" name="Textfeld 4"/>
          <p:cNvSpPr txBox="1"/>
          <p:nvPr/>
        </p:nvSpPr>
        <p:spPr>
          <a:xfrm>
            <a:off x="672922" y="1210072"/>
            <a:ext cx="23775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GESTALTUNGS-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PRAKTISCHE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ARBEIT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3730560" y="344433"/>
            <a:ext cx="2901984" cy="2087501"/>
            <a:chOff x="470080" y="474366"/>
            <a:chExt cx="2901984" cy="2087501"/>
          </a:xfrm>
        </p:grpSpPr>
        <p:sp>
          <p:nvSpPr>
            <p:cNvPr id="2" name="Textfeld 1"/>
            <p:cNvSpPr txBox="1"/>
            <p:nvPr/>
          </p:nvSpPr>
          <p:spPr>
            <a:xfrm>
              <a:off x="470080" y="807541"/>
              <a:ext cx="2901984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          </a:t>
              </a:r>
            </a:p>
            <a:p>
              <a:endParaRPr lang="de-DE" b="1" dirty="0"/>
            </a:p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Aus welchen Gründen hast du dich für das Ausgangsobjekt für deine </a:t>
              </a:r>
              <a:r>
                <a:rPr lang="de-DE" dirty="0" smtClean="0">
                  <a:latin typeface="Arial" panose="020B0604020202020204" pitchFamily="34" charset="0"/>
                  <a:cs typeface="Arial" panose="020B0604020202020204" pitchFamily="34" charset="0"/>
                </a:rPr>
                <a:t>GPA </a:t>
              </a:r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entschieden?</a:t>
              </a:r>
            </a:p>
          </p:txBody>
        </p:sp>
        <p:pic>
          <p:nvPicPr>
            <p:cNvPr id="19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34420" y="474366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4" name="Gruppieren 13"/>
          <p:cNvGrpSpPr/>
          <p:nvPr/>
        </p:nvGrpSpPr>
        <p:grpSpPr>
          <a:xfrm>
            <a:off x="3758733" y="3568433"/>
            <a:ext cx="2786458" cy="1847245"/>
            <a:chOff x="519073" y="3481111"/>
            <a:chExt cx="2786458" cy="1847245"/>
          </a:xfrm>
        </p:grpSpPr>
        <p:pic>
          <p:nvPicPr>
            <p:cNvPr id="27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34420" y="3481111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feld 25">
              <a:extLst>
                <a:ext uri="{FF2B5EF4-FFF2-40B4-BE49-F238E27FC236}">
                  <a16:creationId xmlns="" xmlns:a16="http://schemas.microsoft.com/office/drawing/2014/main" id="{44E7F8D6-27A3-4531-8B2E-AE775C094D64}"/>
                </a:ext>
              </a:extLst>
            </p:cNvPr>
            <p:cNvSpPr txBox="1"/>
            <p:nvPr/>
          </p:nvSpPr>
          <p:spPr>
            <a:xfrm>
              <a:off x="519073" y="4128027"/>
              <a:ext cx="2765597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de-DE" dirty="0"/>
            </a:p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Wie und warum wird dein gewählter Inhalt durch deine GPA vermittelt?</a:t>
              </a:r>
            </a:p>
          </p:txBody>
        </p:sp>
      </p:grpSp>
      <p:sp>
        <p:nvSpPr>
          <p:cNvPr id="38" name="Textfeld 37"/>
          <p:cNvSpPr txBox="1"/>
          <p:nvPr/>
        </p:nvSpPr>
        <p:spPr>
          <a:xfrm>
            <a:off x="672922" y="4518142"/>
            <a:ext cx="23775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GESTALTUNGS-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PRAKTISCHE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ARBEIT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672922" y="7826212"/>
            <a:ext cx="23775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GESTALTUNGS-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PRAKTISCHE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ARBEIT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3703938" y="6949049"/>
            <a:ext cx="2928606" cy="2021570"/>
            <a:chOff x="3409823" y="502978"/>
            <a:chExt cx="2928606" cy="2021570"/>
          </a:xfrm>
        </p:grpSpPr>
        <p:pic>
          <p:nvPicPr>
            <p:cNvPr id="28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367318" y="502978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Textfeld 23">
              <a:extLst>
                <a:ext uri="{FF2B5EF4-FFF2-40B4-BE49-F238E27FC236}">
                  <a16:creationId xmlns="" xmlns:a16="http://schemas.microsoft.com/office/drawing/2014/main" id="{0BABAA0D-6B67-4D3A-8794-81D54B85EF54}"/>
                </a:ext>
              </a:extLst>
            </p:cNvPr>
            <p:cNvSpPr txBox="1"/>
            <p:nvPr/>
          </p:nvSpPr>
          <p:spPr>
            <a:xfrm>
              <a:off x="3409823" y="1047220"/>
              <a:ext cx="2859528" cy="14773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/>
              <a:endParaRPr lang="de-DE" b="1" dirty="0" smtClean="0">
                <a:solidFill>
                  <a:prstClr val="black"/>
                </a:solidFill>
              </a:endParaRPr>
            </a:p>
            <a:p>
              <a:pPr lvl="0"/>
              <a:r>
                <a:rPr lang="de-DE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Aus </a:t>
              </a:r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welchen Gründen hast du dich für die künstlerische Strategie für deine GPA entschieden?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97899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pieren 21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23" name="Gerade Verbindung 22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hteck 30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3" name="Rechteck 32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" name="Rechteck 33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Rechteck 34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6" name="Rechteck 35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5" name="Textfeld 4"/>
          <p:cNvSpPr txBox="1"/>
          <p:nvPr/>
        </p:nvSpPr>
        <p:spPr>
          <a:xfrm>
            <a:off x="672922" y="1210072"/>
            <a:ext cx="23775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GESTALTUNGS-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PRAKTISCHE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ARBEIT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uppieren 12"/>
          <p:cNvGrpSpPr/>
          <p:nvPr/>
        </p:nvGrpSpPr>
        <p:grpSpPr>
          <a:xfrm>
            <a:off x="3722247" y="268506"/>
            <a:ext cx="2893280" cy="2160131"/>
            <a:chOff x="3445647" y="3481111"/>
            <a:chExt cx="2893280" cy="2160131"/>
          </a:xfrm>
        </p:grpSpPr>
        <p:sp>
          <p:nvSpPr>
            <p:cNvPr id="6" name="Rechteck 5"/>
            <p:cNvSpPr/>
            <p:nvPr/>
          </p:nvSpPr>
          <p:spPr>
            <a:xfrm>
              <a:off x="3445647" y="4163914"/>
              <a:ext cx="2736304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endParaRPr lang="de-DE" b="1" dirty="0">
                <a:solidFill>
                  <a:prstClr val="black"/>
                </a:solidFill>
              </a:endParaRPr>
            </a:p>
            <a:p>
              <a:pPr lvl="0"/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Aus welchen Gründen wird deine Intention durch deine GPA erreicht? </a:t>
              </a:r>
            </a:p>
          </p:txBody>
        </p:sp>
        <p:pic>
          <p:nvPicPr>
            <p:cNvPr id="29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367816" y="3481111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36457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22" name="Gerade Verbindung 21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hteck 26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Rechteck 27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3" name="Rechteck 32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5" name="Textfeld 4"/>
          <p:cNvSpPr txBox="1"/>
          <p:nvPr/>
        </p:nvSpPr>
        <p:spPr>
          <a:xfrm>
            <a:off x="589566" y="134828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AUSGANGSSOBJEKT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pieren 1"/>
          <p:cNvGrpSpPr/>
          <p:nvPr/>
        </p:nvGrpSpPr>
        <p:grpSpPr>
          <a:xfrm>
            <a:off x="3880852" y="323469"/>
            <a:ext cx="2719816" cy="2131360"/>
            <a:chOff x="585715" y="474366"/>
            <a:chExt cx="2719816" cy="2131360"/>
          </a:xfrm>
        </p:grpSpPr>
        <p:pic>
          <p:nvPicPr>
            <p:cNvPr id="14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34420" y="474366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Textfeld 23">
              <a:extLst>
                <a:ext uri="{FF2B5EF4-FFF2-40B4-BE49-F238E27FC236}">
                  <a16:creationId xmlns="" xmlns:a16="http://schemas.microsoft.com/office/drawing/2014/main" id="{FA8A62D5-5546-4D13-859F-35F98D3EA744}"/>
                </a:ext>
              </a:extLst>
            </p:cNvPr>
            <p:cNvSpPr txBox="1"/>
            <p:nvPr/>
          </p:nvSpPr>
          <p:spPr>
            <a:xfrm>
              <a:off x="585715" y="851400"/>
              <a:ext cx="2504885" cy="17543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de-DE" b="1" dirty="0" smtClean="0">
                <a:ea typeface="Calibri"/>
                <a:cs typeface="Times New Roman"/>
              </a:endParaRPr>
            </a:p>
            <a:p>
              <a:endParaRPr lang="de-DE" b="1" dirty="0"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Welche Inhalte lassen sich </a:t>
              </a:r>
              <a:r>
                <a:rPr lang="de-DE" dirty="0" smtClean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mit </a:t>
              </a:r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deinem Ausgangsobjekt vermitteln?</a:t>
              </a:r>
            </a:p>
          </p:txBody>
        </p:sp>
      </p:grpSp>
      <p:sp>
        <p:nvSpPr>
          <p:cNvPr id="34" name="Textfeld 33"/>
          <p:cNvSpPr txBox="1"/>
          <p:nvPr/>
        </p:nvSpPr>
        <p:spPr>
          <a:xfrm>
            <a:off x="582005" y="4656499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AUSGANGSSOBJEKT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589566" y="7964711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AUSGANGSSOBJEKT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3729288" y="3588780"/>
            <a:ext cx="2901984" cy="2801397"/>
            <a:chOff x="507283" y="3422893"/>
            <a:chExt cx="2901984" cy="2801397"/>
          </a:xfrm>
        </p:grpSpPr>
        <p:sp>
          <p:nvSpPr>
            <p:cNvPr id="13" name="Textfeld 12"/>
            <p:cNvSpPr txBox="1"/>
            <p:nvPr/>
          </p:nvSpPr>
          <p:spPr>
            <a:xfrm>
              <a:off x="507283" y="3638967"/>
              <a:ext cx="2901984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   </a:t>
              </a:r>
              <a:endParaRPr lang="de-DE" dirty="0">
                <a:cs typeface="Times New Roman"/>
              </a:endParaRPr>
            </a:p>
            <a:p>
              <a:endParaRPr lang="de-DE" dirty="0" smtClean="0"/>
            </a:p>
            <a:p>
              <a:endParaRPr lang="de-DE" dirty="0"/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Welche künstlerischen Strategien lassen sich mit deinem Ausgangsobjekt verwirklichen?</a:t>
              </a:r>
            </a:p>
            <a:p>
              <a:endParaRPr lang="de-DE" dirty="0"/>
            </a:p>
            <a:p>
              <a:endParaRPr lang="de-DE" dirty="0"/>
            </a:p>
          </p:txBody>
        </p:sp>
        <p:pic>
          <p:nvPicPr>
            <p:cNvPr id="15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86288" y="3422893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uppieren 2"/>
          <p:cNvGrpSpPr/>
          <p:nvPr/>
        </p:nvGrpSpPr>
        <p:grpSpPr>
          <a:xfrm>
            <a:off x="3886751" y="7003243"/>
            <a:ext cx="2750420" cy="2086383"/>
            <a:chOff x="3588009" y="502978"/>
            <a:chExt cx="2750420" cy="2086383"/>
          </a:xfrm>
        </p:grpSpPr>
        <p:pic>
          <p:nvPicPr>
            <p:cNvPr id="17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367318" y="502978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feld 25">
              <a:extLst>
                <a:ext uri="{FF2B5EF4-FFF2-40B4-BE49-F238E27FC236}">
                  <a16:creationId xmlns="" xmlns:a16="http://schemas.microsoft.com/office/drawing/2014/main" id="{B9508D2E-BDE9-47F9-BDC1-BCFBE7F1D3DF}"/>
                </a:ext>
              </a:extLst>
            </p:cNvPr>
            <p:cNvSpPr txBox="1"/>
            <p:nvPr/>
          </p:nvSpPr>
          <p:spPr>
            <a:xfrm>
              <a:off x="3588009" y="835035"/>
              <a:ext cx="2498986" cy="17543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de-DE" b="1" dirty="0" smtClean="0">
                <a:solidFill>
                  <a:prstClr val="black"/>
                </a:solidFill>
                <a:ea typeface="Calibri"/>
                <a:cs typeface="Times New Roman"/>
              </a:endParaRPr>
            </a:p>
            <a:p>
              <a:endParaRPr lang="de-DE" b="1" dirty="0">
                <a:solidFill>
                  <a:prstClr val="black"/>
                </a:solidFill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Welche Intentionen lassen sich </a:t>
              </a:r>
              <a:r>
                <a:rPr lang="de-DE" dirty="0" smtClean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mit deinem </a:t>
              </a:r>
              <a:endParaRPr lang="de-DE" dirty="0">
                <a:latin typeface="Arial" panose="020B0604020202020204" pitchFamily="34" charset="0"/>
                <a:ea typeface="Calibri"/>
                <a:cs typeface="Arial" panose="020B0604020202020204" pitchFamily="34" charset="0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Ausgangsobjekt verbinden?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1408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22" name="Gerade Verbindung 21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hteck 26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Rechteck 27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3" name="Rechteck 32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5" name="Textfeld 4"/>
          <p:cNvSpPr txBox="1"/>
          <p:nvPr/>
        </p:nvSpPr>
        <p:spPr>
          <a:xfrm>
            <a:off x="589566" y="134828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AUSGANGSSOBJEKT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3766428" y="556483"/>
            <a:ext cx="2866758" cy="2498491"/>
            <a:chOff x="3513003" y="3395158"/>
            <a:chExt cx="2866758" cy="2498491"/>
          </a:xfrm>
        </p:grpSpPr>
        <p:sp>
          <p:nvSpPr>
            <p:cNvPr id="16" name="Rechteck 15"/>
            <p:cNvSpPr/>
            <p:nvPr/>
          </p:nvSpPr>
          <p:spPr>
            <a:xfrm>
              <a:off x="3513003" y="3585325"/>
              <a:ext cx="2710432" cy="2308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de-DE" dirty="0">
                <a:solidFill>
                  <a:prstClr val="black"/>
                </a:solidFill>
                <a:cs typeface="Times New Roman"/>
              </a:endParaRPr>
            </a:p>
            <a:p>
              <a:endParaRPr lang="de-DE" dirty="0" smtClean="0">
                <a:ea typeface="Calibri"/>
                <a:cs typeface="Times New Roman"/>
              </a:endParaRPr>
            </a:p>
            <a:p>
              <a:r>
                <a:rPr lang="de-DE" dirty="0" smtClean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Wie </a:t>
              </a:r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kann eine gestaltungspraktische</a:t>
              </a: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Arbeit zu deinem gewählten Ausgangsobjekt aussehen?</a:t>
              </a:r>
              <a:endParaRPr lang="de-DE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408650" y="3395158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35491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-3056697" y="704528"/>
            <a:ext cx="3429000" cy="7745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de-DE" dirty="0"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dirty="0">
              <a:ea typeface="Calibri"/>
              <a:cs typeface="Times New Roman"/>
            </a:endParaRPr>
          </a:p>
        </p:txBody>
      </p:sp>
      <p:grpSp>
        <p:nvGrpSpPr>
          <p:cNvPr id="22" name="Gruppieren 21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23" name="Gerade Verbindung 22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hteck 27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3" name="Rechteck 32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" name="Rechteck 33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Textfeld 12"/>
          <p:cNvSpPr txBox="1"/>
          <p:nvPr/>
        </p:nvSpPr>
        <p:spPr>
          <a:xfrm>
            <a:off x="665360" y="1348571"/>
            <a:ext cx="23775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INHALT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672921" y="4631421"/>
            <a:ext cx="23775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INHALT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672921" y="7953693"/>
            <a:ext cx="23775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INHALT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3923342" y="600862"/>
            <a:ext cx="2529855" cy="1984488"/>
            <a:chOff x="775676" y="474366"/>
            <a:chExt cx="2529855" cy="1984488"/>
          </a:xfrm>
        </p:grpSpPr>
        <p:pic>
          <p:nvPicPr>
            <p:cNvPr id="16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34420" y="474366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Textfeld 26">
              <a:extLst>
                <a:ext uri="{FF2B5EF4-FFF2-40B4-BE49-F238E27FC236}">
                  <a16:creationId xmlns="" xmlns:a16="http://schemas.microsoft.com/office/drawing/2014/main" id="{9D2B233C-BBC5-416F-9AD9-B3027CC3C58C}"/>
                </a:ext>
              </a:extLst>
            </p:cNvPr>
            <p:cNvSpPr txBox="1"/>
            <p:nvPr/>
          </p:nvSpPr>
          <p:spPr>
            <a:xfrm>
              <a:off x="775676" y="704528"/>
              <a:ext cx="2382865" cy="17543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de-DE" dirty="0"/>
                <a:t> </a:t>
              </a:r>
            </a:p>
            <a:p>
              <a:endParaRPr lang="de-DE" dirty="0" smtClean="0">
                <a:cs typeface="Times New Roman"/>
              </a:endParaRPr>
            </a:p>
            <a:p>
              <a:r>
                <a:rPr lang="de-DE" dirty="0" smtClean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Mit </a:t>
              </a:r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welchen Ausgangsobjekten lässt sich dein Inhalt verbinden?</a:t>
              </a:r>
              <a:endParaRPr lang="de-D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uppieren 3"/>
          <p:cNvGrpSpPr/>
          <p:nvPr/>
        </p:nvGrpSpPr>
        <p:grpSpPr>
          <a:xfrm>
            <a:off x="3853514" y="3672067"/>
            <a:ext cx="2644075" cy="2174872"/>
            <a:chOff x="661456" y="3481111"/>
            <a:chExt cx="2644075" cy="2174872"/>
          </a:xfrm>
        </p:grpSpPr>
        <p:sp>
          <p:nvSpPr>
            <p:cNvPr id="14" name="Textfeld 13"/>
            <p:cNvSpPr txBox="1"/>
            <p:nvPr/>
          </p:nvSpPr>
          <p:spPr>
            <a:xfrm>
              <a:off x="661456" y="3624658"/>
              <a:ext cx="2611303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   </a:t>
              </a:r>
            </a:p>
            <a:p>
              <a:endParaRPr lang="de-DE" dirty="0" smtClean="0"/>
            </a:p>
            <a:p>
              <a:endParaRPr lang="de-DE" dirty="0"/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Welche künstlerischen Strategien kannst du anwenden, um deinen Inhalt zu vermitteln?</a:t>
              </a:r>
              <a:endParaRPr lang="de-D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7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34420" y="3481111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uppieren 4"/>
          <p:cNvGrpSpPr/>
          <p:nvPr/>
        </p:nvGrpSpPr>
        <p:grpSpPr>
          <a:xfrm>
            <a:off x="3893606" y="7029626"/>
            <a:ext cx="2743565" cy="1848133"/>
            <a:chOff x="3676741" y="502978"/>
            <a:chExt cx="2743565" cy="1848133"/>
          </a:xfrm>
        </p:grpSpPr>
        <p:pic>
          <p:nvPicPr>
            <p:cNvPr id="18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367318" y="502978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Textfeld 24">
              <a:extLst>
                <a:ext uri="{FF2B5EF4-FFF2-40B4-BE49-F238E27FC236}">
                  <a16:creationId xmlns="" xmlns:a16="http://schemas.microsoft.com/office/drawing/2014/main" id="{71A64464-DB10-492A-B995-308902ECA247}"/>
                </a:ext>
              </a:extLst>
            </p:cNvPr>
            <p:cNvSpPr txBox="1"/>
            <p:nvPr/>
          </p:nvSpPr>
          <p:spPr>
            <a:xfrm>
              <a:off x="3676741" y="873783"/>
              <a:ext cx="2743565" cy="14773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de-DE" b="1" dirty="0" smtClean="0">
                <a:solidFill>
                  <a:prstClr val="black"/>
                </a:solidFill>
                <a:ea typeface="Calibri"/>
                <a:cs typeface="Times New Roman"/>
              </a:endParaRPr>
            </a:p>
            <a:p>
              <a:endParaRPr lang="de-DE" dirty="0" smtClean="0">
                <a:ea typeface="Calibri"/>
                <a:cs typeface="Times New Roman"/>
              </a:endParaRPr>
            </a:p>
            <a:p>
              <a:r>
                <a:rPr lang="de-DE" dirty="0" smtClean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Mit welchen Intentionen </a:t>
              </a:r>
              <a:endParaRPr lang="de-DE" dirty="0">
                <a:latin typeface="Arial" panose="020B0604020202020204" pitchFamily="34" charset="0"/>
                <a:ea typeface="Calibri"/>
                <a:cs typeface="Arial" panose="020B0604020202020204" pitchFamily="34" charset="0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lässt sich dein Inhalt</a:t>
              </a: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verbinden?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606998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-3056697" y="704528"/>
            <a:ext cx="3429000" cy="7745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de-DE" dirty="0"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dirty="0">
              <a:ea typeface="Calibri"/>
              <a:cs typeface="Times New Roman"/>
            </a:endParaRPr>
          </a:p>
        </p:txBody>
      </p:sp>
      <p:grpSp>
        <p:nvGrpSpPr>
          <p:cNvPr id="22" name="Gruppieren 21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23" name="Gerade Verbindung 22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hteck 27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3" name="Rechteck 32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" name="Rechteck 33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Textfeld 12"/>
          <p:cNvSpPr txBox="1"/>
          <p:nvPr/>
        </p:nvSpPr>
        <p:spPr>
          <a:xfrm>
            <a:off x="665360" y="1348571"/>
            <a:ext cx="23775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INHALT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3871875" y="709290"/>
            <a:ext cx="2765296" cy="2397127"/>
            <a:chOff x="3573631" y="3481111"/>
            <a:chExt cx="2765296" cy="2397127"/>
          </a:xfrm>
        </p:grpSpPr>
        <p:sp>
          <p:nvSpPr>
            <p:cNvPr id="15" name="Rechteck 14"/>
            <p:cNvSpPr/>
            <p:nvPr/>
          </p:nvSpPr>
          <p:spPr>
            <a:xfrm>
              <a:off x="3573631" y="3846913"/>
              <a:ext cx="2498071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de-DE" dirty="0" smtClean="0">
                <a:ea typeface="Calibri"/>
                <a:cs typeface="Times New Roman"/>
              </a:endParaRPr>
            </a:p>
            <a:p>
              <a:endParaRPr lang="de-DE" dirty="0"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Wie kann eine gestaltungspraktische</a:t>
              </a: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Arbeit zu deinem Inhalt </a:t>
              </a: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aussehen?</a:t>
              </a:r>
            </a:p>
          </p:txBody>
        </p:sp>
        <p:pic>
          <p:nvPicPr>
            <p:cNvPr id="19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367816" y="3481111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118686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22" name="Gerade Verbindung 21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hteck 25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Rechteck 26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Rechteck 27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Textfeld 12"/>
          <p:cNvSpPr txBox="1"/>
          <p:nvPr/>
        </p:nvSpPr>
        <p:spPr>
          <a:xfrm>
            <a:off x="704981" y="1281587"/>
            <a:ext cx="23134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INTENTION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697420" y="4631421"/>
            <a:ext cx="23134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INTENTION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697419" y="7964711"/>
            <a:ext cx="23134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INTENTION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3764181" y="354157"/>
            <a:ext cx="2768037" cy="2100532"/>
            <a:chOff x="692696" y="474366"/>
            <a:chExt cx="2768037" cy="2100532"/>
          </a:xfrm>
        </p:grpSpPr>
        <p:pic>
          <p:nvPicPr>
            <p:cNvPr id="16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34420" y="474366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hteck 1">
              <a:extLst>
                <a:ext uri="{FF2B5EF4-FFF2-40B4-BE49-F238E27FC236}">
                  <a16:creationId xmlns="" xmlns:a16="http://schemas.microsoft.com/office/drawing/2014/main" id="{650625EE-7A83-4FB9-B313-BF9017CFD2EA}"/>
                </a:ext>
              </a:extLst>
            </p:cNvPr>
            <p:cNvSpPr/>
            <p:nvPr/>
          </p:nvSpPr>
          <p:spPr>
            <a:xfrm>
              <a:off x="692696" y="820572"/>
              <a:ext cx="2768037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de-DE" b="1" dirty="0" smtClean="0">
                <a:ea typeface="Calibri"/>
                <a:cs typeface="Times New Roman"/>
              </a:endParaRPr>
            </a:p>
            <a:p>
              <a:endParaRPr lang="de-DE" b="1" dirty="0">
                <a:ea typeface="Calibri"/>
                <a:cs typeface="Times New Roman"/>
              </a:endParaRPr>
            </a:p>
            <a:p>
              <a:r>
                <a:rPr lang="de-DE" sz="1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Welche Ausgangsobjekte </a:t>
              </a:r>
              <a:r>
                <a:rPr lang="de-DE" sz="1800" dirty="0">
                  <a:latin typeface="Arial" panose="020B0604020202020204" pitchFamily="34" charset="0"/>
                  <a:cs typeface="Arial" panose="020B0604020202020204" pitchFamily="34" charset="0"/>
                </a:rPr>
                <a:t>kannst du nutzen, um deine Intention deutlich zu machen? </a:t>
              </a:r>
            </a:p>
          </p:txBody>
        </p:sp>
      </p:grpSp>
      <p:grpSp>
        <p:nvGrpSpPr>
          <p:cNvPr id="4" name="Gruppieren 3"/>
          <p:cNvGrpSpPr/>
          <p:nvPr/>
        </p:nvGrpSpPr>
        <p:grpSpPr>
          <a:xfrm>
            <a:off x="3833520" y="3617793"/>
            <a:ext cx="2684064" cy="2115230"/>
            <a:chOff x="640690" y="3481111"/>
            <a:chExt cx="2684064" cy="2115230"/>
          </a:xfrm>
        </p:grpSpPr>
        <p:sp>
          <p:nvSpPr>
            <p:cNvPr id="14" name="Textfeld 13"/>
            <p:cNvSpPr txBox="1"/>
            <p:nvPr/>
          </p:nvSpPr>
          <p:spPr>
            <a:xfrm>
              <a:off x="640690" y="3565016"/>
              <a:ext cx="2684064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           </a:t>
              </a:r>
            </a:p>
            <a:p>
              <a:endParaRPr lang="de-DE" b="1" dirty="0" smtClean="0">
                <a:ea typeface="Calibri"/>
                <a:cs typeface="Times New Roman"/>
              </a:endParaRPr>
            </a:p>
            <a:p>
              <a:endParaRPr lang="de-DE" b="1" dirty="0"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Mit welchen Inhalten lässt sich deine Intention verbinden?</a:t>
              </a:r>
            </a:p>
            <a:p>
              <a:endParaRPr lang="de-DE" dirty="0"/>
            </a:p>
          </p:txBody>
        </p:sp>
        <p:pic>
          <p:nvPicPr>
            <p:cNvPr id="17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34420" y="3481111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uppieren 4"/>
          <p:cNvGrpSpPr/>
          <p:nvPr/>
        </p:nvGrpSpPr>
        <p:grpSpPr>
          <a:xfrm>
            <a:off x="3738173" y="7032696"/>
            <a:ext cx="2911716" cy="2366496"/>
            <a:chOff x="3525881" y="502978"/>
            <a:chExt cx="2911716" cy="2366496"/>
          </a:xfrm>
        </p:grpSpPr>
        <p:sp>
          <p:nvSpPr>
            <p:cNvPr id="15" name="Rechteck 14"/>
            <p:cNvSpPr/>
            <p:nvPr/>
          </p:nvSpPr>
          <p:spPr>
            <a:xfrm>
              <a:off x="3525881" y="838149"/>
              <a:ext cx="2911716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de-DE" b="1" dirty="0" smtClean="0">
                <a:solidFill>
                  <a:prstClr val="black"/>
                </a:solidFill>
                <a:ea typeface="Calibri"/>
                <a:cs typeface="Times New Roman"/>
              </a:endParaRPr>
            </a:p>
            <a:p>
              <a:endParaRPr lang="de-DE" b="1" dirty="0">
                <a:solidFill>
                  <a:prstClr val="black"/>
                </a:solidFill>
                <a:ea typeface="Calibri"/>
                <a:cs typeface="Times New Roman"/>
              </a:endParaRPr>
            </a:p>
            <a:p>
              <a:r>
                <a:rPr lang="de-DE" sz="1800" dirty="0">
                  <a:latin typeface="Arial" panose="020B0604020202020204" pitchFamily="34" charset="0"/>
                  <a:cs typeface="Arial" panose="020B0604020202020204" pitchFamily="34" charset="0"/>
                </a:rPr>
                <a:t>Welche künstlerischen Strategien kannst du nutzen, um deine Intention </a:t>
              </a:r>
              <a:r>
                <a:rPr lang="de-DE" sz="1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zu verdeutlichen</a:t>
              </a:r>
              <a:r>
                <a:rPr lang="de-DE" sz="1800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  <a:p>
              <a:pPr lvl="0"/>
              <a:endParaRPr lang="de-DE" b="1" dirty="0">
                <a:solidFill>
                  <a:prstClr val="black"/>
                </a:solidFill>
              </a:endParaRPr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367318" y="502978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588445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22" name="Gerade Verbindung 21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hteck 25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Rechteck 26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Rechteck 27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Textfeld 12"/>
          <p:cNvSpPr txBox="1"/>
          <p:nvPr/>
        </p:nvSpPr>
        <p:spPr>
          <a:xfrm>
            <a:off x="704981" y="1281587"/>
            <a:ext cx="23134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INTENTION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3795497" y="613837"/>
            <a:ext cx="2778148" cy="1838232"/>
            <a:chOff x="3560779" y="3481111"/>
            <a:chExt cx="2778148" cy="1838232"/>
          </a:xfrm>
        </p:grpSpPr>
        <p:pic>
          <p:nvPicPr>
            <p:cNvPr id="19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367816" y="3481111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Textfeld 23">
              <a:extLst>
                <a:ext uri="{FF2B5EF4-FFF2-40B4-BE49-F238E27FC236}">
                  <a16:creationId xmlns="" xmlns:a16="http://schemas.microsoft.com/office/drawing/2014/main" id="{9790F1F3-E7FB-407E-8E96-65FF86713818}"/>
                </a:ext>
              </a:extLst>
            </p:cNvPr>
            <p:cNvSpPr txBox="1"/>
            <p:nvPr/>
          </p:nvSpPr>
          <p:spPr>
            <a:xfrm>
              <a:off x="3560779" y="3842015"/>
              <a:ext cx="2397272" cy="14773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de-DE" dirty="0" smtClean="0">
                <a:ea typeface="Calibri"/>
                <a:cs typeface="Times New Roman"/>
              </a:endParaRPr>
            </a:p>
            <a:p>
              <a:r>
                <a:rPr lang="de-DE" dirty="0" smtClean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Wie </a:t>
              </a:r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kann eine gestaltungspraktische  </a:t>
              </a: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Arbeit zu deiner Intention aussehen?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32646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uppieren 32"/>
          <p:cNvGrpSpPr/>
          <p:nvPr/>
        </p:nvGrpSpPr>
        <p:grpSpPr>
          <a:xfrm>
            <a:off x="-57150" y="-52408"/>
            <a:ext cx="6915150" cy="9925586"/>
            <a:chOff x="-57150" y="-35997"/>
            <a:chExt cx="6915150" cy="9925586"/>
          </a:xfrm>
        </p:grpSpPr>
        <p:cxnSp>
          <p:nvCxnSpPr>
            <p:cNvPr id="34" name="Gerade Verbindung 33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 Verbindung 34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 Verbindung 35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hteck 36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8" name="Rechteck 37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9" name="Rechteck 38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0" name="Rechteck 39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1" name="Rechteck 40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Rechteck 41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3" name="Rechteck 42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5" name="Textfeld 4"/>
          <p:cNvSpPr txBox="1"/>
          <p:nvPr/>
        </p:nvSpPr>
        <p:spPr>
          <a:xfrm>
            <a:off x="516742" y="1170668"/>
            <a:ext cx="2689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GESTALTUNGS-PRAKTISCHE ARBEIT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Gruppieren 30"/>
          <p:cNvGrpSpPr/>
          <p:nvPr/>
        </p:nvGrpSpPr>
        <p:grpSpPr>
          <a:xfrm>
            <a:off x="3742428" y="269731"/>
            <a:ext cx="2901984" cy="2087501"/>
            <a:chOff x="-3210511" y="252642"/>
            <a:chExt cx="2901984" cy="2087501"/>
          </a:xfrm>
        </p:grpSpPr>
        <p:pic>
          <p:nvPicPr>
            <p:cNvPr id="19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-1346171" y="252642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Textfeld 1"/>
            <p:cNvSpPr txBox="1"/>
            <p:nvPr/>
          </p:nvSpPr>
          <p:spPr>
            <a:xfrm>
              <a:off x="-3210511" y="585817"/>
              <a:ext cx="2901984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de-DE" b="1" dirty="0"/>
            </a:p>
            <a:p>
              <a:endParaRPr lang="de-DE" dirty="0" smtClean="0"/>
            </a:p>
            <a:p>
              <a:r>
                <a:rPr lang="de-DE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Aus </a:t>
              </a:r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welchen Gründen habe ich mich für mein Ausgangsobjekt </a:t>
              </a:r>
              <a:r>
                <a:rPr lang="de-DE" strike="sngStrike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entschieden?</a:t>
              </a:r>
            </a:p>
          </p:txBody>
        </p:sp>
      </p:grpSp>
      <p:sp>
        <p:nvSpPr>
          <p:cNvPr id="55" name="Textfeld 54"/>
          <p:cNvSpPr txBox="1"/>
          <p:nvPr/>
        </p:nvSpPr>
        <p:spPr>
          <a:xfrm>
            <a:off x="516742" y="4496494"/>
            <a:ext cx="2689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GESTALTUNGS-PRAKTISCHE ARBEIT 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feld 55"/>
          <p:cNvSpPr txBox="1"/>
          <p:nvPr/>
        </p:nvSpPr>
        <p:spPr>
          <a:xfrm>
            <a:off x="544206" y="7822320"/>
            <a:ext cx="2689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GESTALTUNGS-PRAKTISCHE ARBEIT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uppieren 14"/>
          <p:cNvGrpSpPr/>
          <p:nvPr/>
        </p:nvGrpSpPr>
        <p:grpSpPr>
          <a:xfrm>
            <a:off x="3780641" y="3593831"/>
            <a:ext cx="2786458" cy="1847245"/>
            <a:chOff x="519073" y="3481111"/>
            <a:chExt cx="2786458" cy="1847245"/>
          </a:xfrm>
        </p:grpSpPr>
        <p:pic>
          <p:nvPicPr>
            <p:cNvPr id="27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34420" y="3481111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feld 25">
              <a:extLst>
                <a:ext uri="{FF2B5EF4-FFF2-40B4-BE49-F238E27FC236}">
                  <a16:creationId xmlns="" xmlns:a16="http://schemas.microsoft.com/office/drawing/2014/main" id="{44E7F8D6-27A3-4531-8B2E-AE775C094D64}"/>
                </a:ext>
              </a:extLst>
            </p:cNvPr>
            <p:cNvSpPr txBox="1"/>
            <p:nvPr/>
          </p:nvSpPr>
          <p:spPr>
            <a:xfrm>
              <a:off x="519073" y="4128027"/>
              <a:ext cx="2765597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de-DE" dirty="0"/>
            </a:p>
            <a:p>
              <a:r>
                <a:rPr lang="de-DE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Wodurch </a:t>
              </a:r>
              <a:r>
                <a:rPr lang="de-DE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wird </a:t>
              </a:r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mein gewählter Inhalt </a:t>
              </a:r>
              <a:r>
                <a:rPr lang="de-DE" dirty="0" smtClean="0">
                  <a:latin typeface="Arial" panose="020B0604020202020204" pitchFamily="34" charset="0"/>
                  <a:cs typeface="Arial" panose="020B0604020202020204" pitchFamily="34" charset="0"/>
                </a:rPr>
                <a:t>vermittelt</a:t>
              </a:r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  <p:pic>
        <p:nvPicPr>
          <p:cNvPr id="18" name="Picture 5"/>
          <p:cNvPicPr>
            <a:picLocks noChangeAspect="1" noChangeArrowheads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1" b="11054"/>
          <a:stretch/>
        </p:blipFill>
        <p:spPr bwMode="auto">
          <a:xfrm>
            <a:off x="5454936" y="6863969"/>
            <a:ext cx="971111" cy="918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echteck 28"/>
          <p:cNvSpPr/>
          <p:nvPr/>
        </p:nvSpPr>
        <p:spPr>
          <a:xfrm>
            <a:off x="3820118" y="7747230"/>
            <a:ext cx="27363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de-DE" b="1" dirty="0">
              <a:solidFill>
                <a:prstClr val="black"/>
              </a:solidFill>
            </a:endParaRPr>
          </a:p>
          <a:p>
            <a:pPr lvl="0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Wodurch wird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meine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Intention erreicht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49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ieren 23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25" name="Gerade Verbindung 24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hteck 27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3" name="Rechteck 32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" name="Rechteck 33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8" name="Textfeld 17"/>
          <p:cNvSpPr txBox="1"/>
          <p:nvPr/>
        </p:nvSpPr>
        <p:spPr>
          <a:xfrm>
            <a:off x="665361" y="1294359"/>
            <a:ext cx="23775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KÜNSTLERISCHE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STRATEGIE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3841285" y="340840"/>
            <a:ext cx="2695021" cy="2461034"/>
            <a:chOff x="610510" y="474366"/>
            <a:chExt cx="2695021" cy="2461034"/>
          </a:xfrm>
        </p:grpSpPr>
        <p:pic>
          <p:nvPicPr>
            <p:cNvPr id="16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34420" y="474366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Textfeld 16">
              <a:extLst>
                <a:ext uri="{FF2B5EF4-FFF2-40B4-BE49-F238E27FC236}">
                  <a16:creationId xmlns="" xmlns:a16="http://schemas.microsoft.com/office/drawing/2014/main" id="{5EEED36F-D948-4253-85EB-D4314174406A}"/>
                </a:ext>
              </a:extLst>
            </p:cNvPr>
            <p:cNvSpPr txBox="1"/>
            <p:nvPr/>
          </p:nvSpPr>
          <p:spPr>
            <a:xfrm>
              <a:off x="610510" y="904075"/>
              <a:ext cx="2594334" cy="20313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de-DE" b="1" dirty="0" smtClean="0">
                <a:ea typeface="Calibri"/>
                <a:cs typeface="Times New Roman"/>
              </a:endParaRPr>
            </a:p>
            <a:p>
              <a:endParaRPr lang="de-DE" b="1" dirty="0"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Welche Ausgangsobjekte eigenen sich für deine künstlerische Strategie?</a:t>
              </a:r>
            </a:p>
          </p:txBody>
        </p:sp>
      </p:grpSp>
      <p:sp>
        <p:nvSpPr>
          <p:cNvPr id="35" name="Textfeld 34"/>
          <p:cNvSpPr txBox="1"/>
          <p:nvPr/>
        </p:nvSpPr>
        <p:spPr>
          <a:xfrm>
            <a:off x="672921" y="4592762"/>
            <a:ext cx="23775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KÜNSTLERISCHE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STRATEGIE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670971" y="7953693"/>
            <a:ext cx="23663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KÜNSTLERISCHE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STRATEGIE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</a:t>
            </a:r>
            <a:r>
              <a:rPr lang="de-DE" dirty="0" smtClean="0"/>
              <a:t> </a:t>
            </a:r>
            <a:endParaRPr lang="de-DE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3782323" y="3566592"/>
            <a:ext cx="2786458" cy="2521354"/>
            <a:chOff x="519073" y="3481111"/>
            <a:chExt cx="2786458" cy="2521354"/>
          </a:xfrm>
        </p:grpSpPr>
        <p:sp>
          <p:nvSpPr>
            <p:cNvPr id="13" name="Textfeld 12"/>
            <p:cNvSpPr txBox="1"/>
            <p:nvPr/>
          </p:nvSpPr>
          <p:spPr>
            <a:xfrm>
              <a:off x="519073" y="3694141"/>
              <a:ext cx="2685764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          </a:t>
              </a:r>
              <a:endParaRPr lang="de-DE" dirty="0">
                <a:cs typeface="Times New Roman"/>
              </a:endParaRPr>
            </a:p>
            <a:p>
              <a:endParaRPr lang="de-DE" dirty="0" smtClean="0">
                <a:ea typeface="Calibri"/>
                <a:cs typeface="Times New Roman"/>
              </a:endParaRPr>
            </a:p>
            <a:p>
              <a:endParaRPr lang="de-DE" dirty="0"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Welche Inhalte lassen sich mit deiner künstlerischen Strategie vermitteln?</a:t>
              </a:r>
            </a:p>
            <a:p>
              <a:endParaRPr lang="de-DE" b="1" dirty="0">
                <a:ea typeface="Calibri"/>
                <a:cs typeface="Times New Roman"/>
              </a:endParaRPr>
            </a:p>
          </p:txBody>
        </p:sp>
        <p:pic>
          <p:nvPicPr>
            <p:cNvPr id="15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34420" y="3481111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uppieren 3"/>
          <p:cNvGrpSpPr/>
          <p:nvPr/>
        </p:nvGrpSpPr>
        <p:grpSpPr>
          <a:xfrm>
            <a:off x="3828281" y="7036515"/>
            <a:ext cx="2753899" cy="2348227"/>
            <a:chOff x="3584530" y="502978"/>
            <a:chExt cx="2753899" cy="2348227"/>
          </a:xfrm>
        </p:grpSpPr>
        <p:pic>
          <p:nvPicPr>
            <p:cNvPr id="19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367318" y="502978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" name="Textfeld 20">
              <a:extLst>
                <a:ext uri="{FF2B5EF4-FFF2-40B4-BE49-F238E27FC236}">
                  <a16:creationId xmlns="" xmlns:a16="http://schemas.microsoft.com/office/drawing/2014/main" id="{0119F7BC-2605-4A7C-8833-64E926C715B7}"/>
                </a:ext>
              </a:extLst>
            </p:cNvPr>
            <p:cNvSpPr txBox="1"/>
            <p:nvPr/>
          </p:nvSpPr>
          <p:spPr>
            <a:xfrm>
              <a:off x="3584530" y="819880"/>
              <a:ext cx="2523657" cy="20313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de-DE" b="1" dirty="0" smtClean="0">
                <a:solidFill>
                  <a:prstClr val="black"/>
                </a:solidFill>
                <a:ea typeface="Calibri"/>
                <a:cs typeface="Times New Roman"/>
              </a:endParaRPr>
            </a:p>
            <a:p>
              <a:endParaRPr lang="de-DE" b="1" dirty="0">
                <a:solidFill>
                  <a:prstClr val="black"/>
                </a:solidFill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Welche Intentionen lassen sich mit deiner künstlerischen Strategie verdeutlichen?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256495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ieren 23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25" name="Gerade Verbindung 24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hteck 27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3" name="Rechteck 32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" name="Rechteck 33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8" name="Textfeld 17"/>
          <p:cNvSpPr txBox="1"/>
          <p:nvPr/>
        </p:nvSpPr>
        <p:spPr>
          <a:xfrm>
            <a:off x="665360" y="1294359"/>
            <a:ext cx="23775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KÜNSTLERISCHE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STRATEGIE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FREMDREFLEXION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3834831" y="361793"/>
            <a:ext cx="2802340" cy="2366434"/>
            <a:chOff x="3536587" y="3481111"/>
            <a:chExt cx="2802340" cy="2366434"/>
          </a:xfrm>
        </p:grpSpPr>
        <p:sp>
          <p:nvSpPr>
            <p:cNvPr id="14" name="Rechteck 13"/>
            <p:cNvSpPr/>
            <p:nvPr/>
          </p:nvSpPr>
          <p:spPr>
            <a:xfrm>
              <a:off x="3536587" y="3816220"/>
              <a:ext cx="2664296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de-DE" dirty="0" smtClean="0">
                <a:ea typeface="Calibri"/>
                <a:cs typeface="Times New Roman"/>
              </a:endParaRPr>
            </a:p>
            <a:p>
              <a:endParaRPr lang="de-DE" dirty="0"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Wie kann eine  gestaltungspraktische</a:t>
              </a: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Arbeit zu deiner </a:t>
              </a: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künstlerischen Strategie aussehen?</a:t>
              </a:r>
              <a:endParaRPr lang="de-DE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0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367816" y="3481111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29670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pieren 24"/>
          <p:cNvGrpSpPr/>
          <p:nvPr/>
        </p:nvGrpSpPr>
        <p:grpSpPr>
          <a:xfrm>
            <a:off x="-57150" y="27856"/>
            <a:ext cx="6915150" cy="9925586"/>
            <a:chOff x="-57150" y="-35997"/>
            <a:chExt cx="6915150" cy="9925586"/>
          </a:xfrm>
        </p:grpSpPr>
        <p:cxnSp>
          <p:nvCxnSpPr>
            <p:cNvPr id="30" name="Gerade Verbindung 29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 Verbindung 31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hteck 32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" name="Rechteck 33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5" name="Rechteck 34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6" name="Rechteck 35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8" name="Rechteck 37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9" name="Rechteck 38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0" name="Textfeld 39"/>
          <p:cNvSpPr txBox="1"/>
          <p:nvPr/>
        </p:nvSpPr>
        <p:spPr>
          <a:xfrm>
            <a:off x="516742" y="1170668"/>
            <a:ext cx="2689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GESTALTUNGS-PRAKTISCHE ARBEIT 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516742" y="4496494"/>
            <a:ext cx="2689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GESTALTUNGS-PRAKTISCHE ARBEIT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544206" y="7822320"/>
            <a:ext cx="2689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GESTALTUNGS-PRAKTISCHE ARBEIT 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8" name="Picture 5"/>
          <p:cNvPicPr>
            <a:picLocks noChangeAspect="1" noChangeArrowheads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1" b="11054"/>
          <a:stretch/>
        </p:blipFill>
        <p:spPr bwMode="auto">
          <a:xfrm>
            <a:off x="5695250" y="337418"/>
            <a:ext cx="971111" cy="918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5"/>
          <p:cNvPicPr>
            <a:picLocks noChangeAspect="1" noChangeArrowheads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1" b="11054"/>
          <a:stretch/>
        </p:blipFill>
        <p:spPr bwMode="auto">
          <a:xfrm>
            <a:off x="5673194" y="3551183"/>
            <a:ext cx="971111" cy="918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uppieren 6"/>
          <p:cNvGrpSpPr/>
          <p:nvPr/>
        </p:nvGrpSpPr>
        <p:grpSpPr>
          <a:xfrm>
            <a:off x="3745380" y="6815242"/>
            <a:ext cx="2793841" cy="1946882"/>
            <a:chOff x="3500159" y="6638604"/>
            <a:chExt cx="2793841" cy="2004545"/>
          </a:xfrm>
        </p:grpSpPr>
        <p:sp>
          <p:nvSpPr>
            <p:cNvPr id="20" name="Rechteck 19"/>
            <p:cNvSpPr/>
            <p:nvPr/>
          </p:nvSpPr>
          <p:spPr>
            <a:xfrm>
              <a:off x="3500159" y="7407268"/>
              <a:ext cx="2736304" cy="12358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endParaRPr lang="de-DE" b="1" dirty="0">
                <a:solidFill>
                  <a:prstClr val="black"/>
                </a:solidFill>
              </a:endParaRPr>
            </a:p>
            <a:p>
              <a:pPr lvl="0"/>
              <a:r>
                <a:rPr lang="de-DE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Weshalb hätte ich etwas anders planen bzw. umsetzen sollen?</a:t>
              </a:r>
              <a:endParaRPr lang="de-D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1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322889" y="6638604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" name="Rechteck 26"/>
          <p:cNvSpPr/>
          <p:nvPr/>
        </p:nvSpPr>
        <p:spPr>
          <a:xfrm>
            <a:off x="3816419" y="4516566"/>
            <a:ext cx="27363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de-DE" b="1" dirty="0">
              <a:solidFill>
                <a:prstClr val="black"/>
              </a:solidFill>
            </a:endParaRPr>
          </a:p>
          <a:p>
            <a:pPr lvl="0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Wodurch wird meine Aussage erreicht?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="" xmlns:a16="http://schemas.microsoft.com/office/drawing/2014/main" id="{0BABAA0D-6B67-4D3A-8794-81D54B85EF54}"/>
              </a:ext>
            </a:extLst>
          </p:cNvPr>
          <p:cNvSpPr txBox="1"/>
          <p:nvPr/>
        </p:nvSpPr>
        <p:spPr>
          <a:xfrm>
            <a:off x="3754807" y="960644"/>
            <a:ext cx="285952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endParaRPr lang="de-DE" b="1" dirty="0">
              <a:solidFill>
                <a:prstClr val="black"/>
              </a:solidFill>
            </a:endParaRPr>
          </a:p>
          <a:p>
            <a:pPr lvl="0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Aus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welchen Gründen habe ich mich für die künstlerische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Strategie</a:t>
            </a:r>
            <a:r>
              <a:rPr lang="de-DE" strike="sngStrik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entschieden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42196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pieren 21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23" name="Gerade Verbindung 22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hteck 27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3" name="Rechteck 32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" name="Rechteck 33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" name="Gruppieren 2"/>
          <p:cNvGrpSpPr/>
          <p:nvPr/>
        </p:nvGrpSpPr>
        <p:grpSpPr>
          <a:xfrm>
            <a:off x="3801870" y="3510266"/>
            <a:ext cx="2901984" cy="2910589"/>
            <a:chOff x="541254" y="3422893"/>
            <a:chExt cx="2901984" cy="2932538"/>
          </a:xfrm>
        </p:grpSpPr>
        <p:sp>
          <p:nvSpPr>
            <p:cNvPr id="13" name="Textfeld 12"/>
            <p:cNvSpPr txBox="1"/>
            <p:nvPr/>
          </p:nvSpPr>
          <p:spPr>
            <a:xfrm>
              <a:off x="541254" y="4047107"/>
              <a:ext cx="2901984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   </a:t>
              </a:r>
            </a:p>
            <a:p>
              <a:endParaRPr lang="de-DE" dirty="0"/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Welche künstlerischen Strategien lassen sich mit meinem Ausgangsobjekt verwirklichen?</a:t>
              </a:r>
            </a:p>
            <a:p>
              <a:endParaRPr lang="de-DE" dirty="0"/>
            </a:p>
            <a:p>
              <a:endParaRPr lang="de-DE" dirty="0"/>
            </a:p>
          </p:txBody>
        </p:sp>
        <p:pic>
          <p:nvPicPr>
            <p:cNvPr id="15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86288" y="3422893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" name="Gruppieren 1"/>
          <p:cNvGrpSpPr/>
          <p:nvPr/>
        </p:nvGrpSpPr>
        <p:grpSpPr>
          <a:xfrm>
            <a:off x="3821220" y="264278"/>
            <a:ext cx="2749445" cy="2313453"/>
            <a:chOff x="556086" y="474366"/>
            <a:chExt cx="2749445" cy="2313453"/>
          </a:xfrm>
        </p:grpSpPr>
        <p:pic>
          <p:nvPicPr>
            <p:cNvPr id="14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34420" y="474366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Textfeld 23">
              <a:extLst>
                <a:ext uri="{FF2B5EF4-FFF2-40B4-BE49-F238E27FC236}">
                  <a16:creationId xmlns="" xmlns:a16="http://schemas.microsoft.com/office/drawing/2014/main" id="{FA8A62D5-5546-4D13-859F-35F98D3EA744}"/>
                </a:ext>
              </a:extLst>
            </p:cNvPr>
            <p:cNvSpPr txBox="1"/>
            <p:nvPr/>
          </p:nvSpPr>
          <p:spPr>
            <a:xfrm>
              <a:off x="556086" y="1033493"/>
              <a:ext cx="2504885" cy="17543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de-DE" b="1" dirty="0" smtClean="0">
                <a:ea typeface="Calibri"/>
                <a:cs typeface="Times New Roman"/>
              </a:endParaRPr>
            </a:p>
            <a:p>
              <a:endParaRPr lang="de-DE" b="1" dirty="0">
                <a:ea typeface="Calibri"/>
                <a:cs typeface="Times New Roman"/>
              </a:endParaRPr>
            </a:p>
            <a:p>
              <a:r>
                <a:rPr lang="de-DE" dirty="0" smtClean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Welche </a:t>
              </a:r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Inhalte lassen sich </a:t>
              </a:r>
              <a:r>
                <a:rPr lang="de-DE" dirty="0" smtClean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mit </a:t>
              </a:r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meinem Ausgangsobjekt vermitteln?</a:t>
              </a:r>
            </a:p>
          </p:txBody>
        </p:sp>
      </p:grpSp>
      <p:sp>
        <p:nvSpPr>
          <p:cNvPr id="5" name="Textfeld 4"/>
          <p:cNvSpPr txBox="1"/>
          <p:nvPr/>
        </p:nvSpPr>
        <p:spPr>
          <a:xfrm>
            <a:off x="554780" y="4675502"/>
            <a:ext cx="2668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AUSGANGSSOBJEKT 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feld 45"/>
          <p:cNvSpPr txBox="1"/>
          <p:nvPr/>
        </p:nvSpPr>
        <p:spPr>
          <a:xfrm>
            <a:off x="490313" y="1377402"/>
            <a:ext cx="26042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AUSGANGSSOBJEKT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3899469" y="6949048"/>
            <a:ext cx="2750420" cy="2224881"/>
            <a:chOff x="3588009" y="502978"/>
            <a:chExt cx="2750420" cy="2224881"/>
          </a:xfrm>
        </p:grpSpPr>
        <p:pic>
          <p:nvPicPr>
            <p:cNvPr id="17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367318" y="502978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feld 25">
              <a:extLst>
                <a:ext uri="{FF2B5EF4-FFF2-40B4-BE49-F238E27FC236}">
                  <a16:creationId xmlns="" xmlns:a16="http://schemas.microsoft.com/office/drawing/2014/main" id="{B9508D2E-BDE9-47F9-BDC1-BCFBE7F1D3DF}"/>
                </a:ext>
              </a:extLst>
            </p:cNvPr>
            <p:cNvSpPr txBox="1"/>
            <p:nvPr/>
          </p:nvSpPr>
          <p:spPr>
            <a:xfrm>
              <a:off x="3588009" y="696534"/>
              <a:ext cx="2718546" cy="20313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de-DE" b="1" dirty="0" smtClean="0">
                <a:solidFill>
                  <a:prstClr val="black"/>
                </a:solidFill>
                <a:ea typeface="Calibri"/>
                <a:cs typeface="Times New Roman"/>
              </a:endParaRPr>
            </a:p>
            <a:p>
              <a:endParaRPr lang="de-DE" b="1" dirty="0">
                <a:solidFill>
                  <a:prstClr val="black"/>
                </a:solidFill>
                <a:ea typeface="Calibri"/>
                <a:cs typeface="Times New Roman"/>
              </a:endParaRPr>
            </a:p>
            <a:p>
              <a:endParaRPr lang="de-DE" b="1" dirty="0">
                <a:solidFill>
                  <a:prstClr val="black"/>
                </a:solidFill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Welche Intentionen lassen sich mit meinem </a:t>
              </a: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Ausgangsobjekt verbinden?</a:t>
              </a:r>
            </a:p>
          </p:txBody>
        </p:sp>
      </p:grpSp>
      <p:sp>
        <p:nvSpPr>
          <p:cNvPr id="35" name="Textfeld 34"/>
          <p:cNvSpPr txBox="1"/>
          <p:nvPr/>
        </p:nvSpPr>
        <p:spPr>
          <a:xfrm>
            <a:off x="519969" y="7973601"/>
            <a:ext cx="2668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AUSGANGSSOBJEKT 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16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pieren 21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23" name="Gerade Verbindung 22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hteck 27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3" name="Rechteck 32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" name="Rechteck 33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6" name="Textfeld 45"/>
          <p:cNvSpPr txBox="1"/>
          <p:nvPr/>
        </p:nvSpPr>
        <p:spPr>
          <a:xfrm>
            <a:off x="519969" y="1377402"/>
            <a:ext cx="2668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AUSGANGSSOBJEKT 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3820336" y="227011"/>
            <a:ext cx="2743542" cy="2585323"/>
            <a:chOff x="3636219" y="3264303"/>
            <a:chExt cx="2743542" cy="2585323"/>
          </a:xfrm>
        </p:grpSpPr>
        <p:sp>
          <p:nvSpPr>
            <p:cNvPr id="16" name="Rechteck 15"/>
            <p:cNvSpPr/>
            <p:nvPr/>
          </p:nvSpPr>
          <p:spPr>
            <a:xfrm>
              <a:off x="3636219" y="3264303"/>
              <a:ext cx="2710432" cy="25853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de-DE" dirty="0">
                <a:solidFill>
                  <a:prstClr val="black"/>
                </a:solidFill>
                <a:cs typeface="Times New Roman"/>
              </a:endParaRPr>
            </a:p>
            <a:p>
              <a:endParaRPr lang="de-DE" dirty="0" smtClean="0">
                <a:ea typeface="Calibri"/>
                <a:cs typeface="Times New Roman"/>
              </a:endParaRPr>
            </a:p>
            <a:p>
              <a:endParaRPr lang="de-DE" dirty="0"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Wie kann eine gestaltungspraktische</a:t>
              </a: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Arbeit zu meinem gewählten Ausgangsobjekt aussehen?</a:t>
              </a:r>
              <a:endParaRPr lang="de-DE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408650" y="3395158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20421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-3056697" y="704528"/>
            <a:ext cx="3429000" cy="7745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de-DE" dirty="0"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dirty="0">
              <a:ea typeface="Calibri"/>
              <a:cs typeface="Times New Roman"/>
            </a:endParaRPr>
          </a:p>
        </p:txBody>
      </p:sp>
      <p:grpSp>
        <p:nvGrpSpPr>
          <p:cNvPr id="22" name="Gruppieren 21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23" name="Gerade Verbindung 22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hteck 27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3" name="Rechteck 32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4" name="Rechteck 33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Textfeld 12"/>
          <p:cNvSpPr txBox="1"/>
          <p:nvPr/>
        </p:nvSpPr>
        <p:spPr>
          <a:xfrm>
            <a:off x="633299" y="1348286"/>
            <a:ext cx="24416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INHALT-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3921738" y="232756"/>
            <a:ext cx="2533063" cy="2294236"/>
            <a:chOff x="772468" y="474366"/>
            <a:chExt cx="2533063" cy="2185324"/>
          </a:xfrm>
        </p:grpSpPr>
        <p:pic>
          <p:nvPicPr>
            <p:cNvPr id="16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34420" y="474366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Textfeld 26">
              <a:extLst>
                <a:ext uri="{FF2B5EF4-FFF2-40B4-BE49-F238E27FC236}">
                  <a16:creationId xmlns="" xmlns:a16="http://schemas.microsoft.com/office/drawing/2014/main" id="{9D2B233C-BBC5-416F-9AD9-B3027CC3C58C}"/>
                </a:ext>
              </a:extLst>
            </p:cNvPr>
            <p:cNvSpPr txBox="1"/>
            <p:nvPr/>
          </p:nvSpPr>
          <p:spPr>
            <a:xfrm>
              <a:off x="772468" y="988646"/>
              <a:ext cx="2382865" cy="16710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de-DE" dirty="0"/>
                <a:t> </a:t>
              </a:r>
              <a:endParaRPr lang="de-DE" dirty="0" smtClean="0"/>
            </a:p>
            <a:p>
              <a:endParaRPr lang="de-DE" dirty="0">
                <a:cs typeface="Times New Roman"/>
              </a:endParaRPr>
            </a:p>
            <a:p>
              <a:r>
                <a:rPr lang="de-DE" dirty="0" smtClean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Mit </a:t>
              </a:r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welchen Ausgangsobjekten  lässt sich mein Inhalt verbinden?</a:t>
              </a:r>
              <a:endParaRPr lang="de-D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uppieren 4"/>
          <p:cNvGrpSpPr/>
          <p:nvPr/>
        </p:nvGrpSpPr>
        <p:grpSpPr>
          <a:xfrm>
            <a:off x="3871339" y="3667249"/>
            <a:ext cx="2644075" cy="2174872"/>
            <a:chOff x="661456" y="3481111"/>
            <a:chExt cx="2644075" cy="2174872"/>
          </a:xfrm>
        </p:grpSpPr>
        <p:sp>
          <p:nvSpPr>
            <p:cNvPr id="14" name="Textfeld 13"/>
            <p:cNvSpPr txBox="1"/>
            <p:nvPr/>
          </p:nvSpPr>
          <p:spPr>
            <a:xfrm>
              <a:off x="661456" y="3624658"/>
              <a:ext cx="2611303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   </a:t>
              </a:r>
            </a:p>
            <a:p>
              <a:endParaRPr lang="de-DE" dirty="0" smtClean="0"/>
            </a:p>
            <a:p>
              <a:endParaRPr lang="de-DE" dirty="0"/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Welche künstlerischen Strategien kann ich anwenden, um meinen Inhalt zu vermitteln?</a:t>
              </a:r>
              <a:endParaRPr lang="de-D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7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34420" y="3481111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5" name="Textfeld 34"/>
          <p:cNvSpPr txBox="1"/>
          <p:nvPr/>
        </p:nvSpPr>
        <p:spPr>
          <a:xfrm>
            <a:off x="633300" y="4631421"/>
            <a:ext cx="24416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INHALT-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666208" y="7964711"/>
            <a:ext cx="24416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INHALT-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3874953" y="6968647"/>
            <a:ext cx="2774936" cy="1848133"/>
            <a:chOff x="3676741" y="502978"/>
            <a:chExt cx="2774936" cy="1848133"/>
          </a:xfrm>
        </p:grpSpPr>
        <p:pic>
          <p:nvPicPr>
            <p:cNvPr id="18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367318" y="502978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Textfeld 24">
              <a:extLst>
                <a:ext uri="{FF2B5EF4-FFF2-40B4-BE49-F238E27FC236}">
                  <a16:creationId xmlns="" xmlns:a16="http://schemas.microsoft.com/office/drawing/2014/main" id="{71A64464-DB10-492A-B995-308902ECA247}"/>
                </a:ext>
              </a:extLst>
            </p:cNvPr>
            <p:cNvSpPr txBox="1"/>
            <p:nvPr/>
          </p:nvSpPr>
          <p:spPr>
            <a:xfrm>
              <a:off x="3676741" y="873783"/>
              <a:ext cx="2774936" cy="14773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de-DE" b="1" dirty="0" smtClean="0">
                  <a:solidFill>
                    <a:prstClr val="black"/>
                  </a:solidFill>
                  <a:ea typeface="Calibri"/>
                  <a:cs typeface="Times New Roman"/>
                </a:rPr>
                <a:t> </a:t>
              </a:r>
            </a:p>
            <a:p>
              <a:endParaRPr lang="de-DE" b="1" dirty="0">
                <a:solidFill>
                  <a:prstClr val="black"/>
                </a:solidFill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Mit welchen Intentionen </a:t>
              </a: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lässt sich mein Inhalt</a:t>
              </a: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verbinden?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6511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-3056697" y="704528"/>
            <a:ext cx="3429000" cy="7745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de-DE" dirty="0"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dirty="0">
              <a:ea typeface="Calibri"/>
              <a:cs typeface="Times New Roman"/>
            </a:endParaRPr>
          </a:p>
        </p:txBody>
      </p:sp>
      <p:grpSp>
        <p:nvGrpSpPr>
          <p:cNvPr id="48" name="Gruppieren 47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49" name="Gerade Verbindung 48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rade Verbindung 49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Gerade Verbindung 50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hteck 51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3" name="Rechteck 52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4" name="Rechteck 53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5" name="Rechteck 54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6" name="Rechteck 55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7" name="Rechteck 56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8" name="Rechteck 57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Textfeld 12"/>
          <p:cNvSpPr txBox="1"/>
          <p:nvPr/>
        </p:nvSpPr>
        <p:spPr>
          <a:xfrm>
            <a:off x="640861" y="1326003"/>
            <a:ext cx="24416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INHALT-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3826155" y="332462"/>
            <a:ext cx="2765296" cy="2397127"/>
            <a:chOff x="3573631" y="3481111"/>
            <a:chExt cx="2765296" cy="2397127"/>
          </a:xfrm>
        </p:grpSpPr>
        <p:sp>
          <p:nvSpPr>
            <p:cNvPr id="15" name="Rechteck 14"/>
            <p:cNvSpPr/>
            <p:nvPr/>
          </p:nvSpPr>
          <p:spPr>
            <a:xfrm>
              <a:off x="3573631" y="3846913"/>
              <a:ext cx="2498071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de-DE" dirty="0" smtClean="0">
                <a:ea typeface="Calibri"/>
                <a:cs typeface="Times New Roman"/>
              </a:endParaRPr>
            </a:p>
            <a:p>
              <a:endParaRPr lang="de-DE" dirty="0"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Wie kann eine gestaltungspraktische</a:t>
              </a: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Arbeit zu meinem Inhalt </a:t>
              </a: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aussehen?</a:t>
              </a:r>
            </a:p>
          </p:txBody>
        </p:sp>
        <p:pic>
          <p:nvPicPr>
            <p:cNvPr id="19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367816" y="3481111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74913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22" name="Gerade Verbindung 21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hteck 25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Rechteck 26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Rechteck 27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Textfeld 12"/>
          <p:cNvSpPr txBox="1"/>
          <p:nvPr/>
        </p:nvSpPr>
        <p:spPr>
          <a:xfrm>
            <a:off x="729057" y="1242285"/>
            <a:ext cx="2377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INTENTION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3869134" y="376684"/>
            <a:ext cx="2612835" cy="2377531"/>
            <a:chOff x="692696" y="474366"/>
            <a:chExt cx="2612835" cy="2377531"/>
          </a:xfrm>
        </p:grpSpPr>
        <p:pic>
          <p:nvPicPr>
            <p:cNvPr id="16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34420" y="474366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hteck 1">
              <a:extLst>
                <a:ext uri="{FF2B5EF4-FFF2-40B4-BE49-F238E27FC236}">
                  <a16:creationId xmlns="" xmlns:a16="http://schemas.microsoft.com/office/drawing/2014/main" id="{650625EE-7A83-4FB9-B313-BF9017CFD2EA}"/>
                </a:ext>
              </a:extLst>
            </p:cNvPr>
            <p:cNvSpPr/>
            <p:nvPr/>
          </p:nvSpPr>
          <p:spPr>
            <a:xfrm>
              <a:off x="692696" y="820572"/>
              <a:ext cx="2319853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de-DE" b="1" dirty="0" smtClean="0">
                <a:ea typeface="Calibri"/>
                <a:cs typeface="Times New Roman"/>
              </a:endParaRPr>
            </a:p>
            <a:p>
              <a:endParaRPr lang="de-DE" b="1" dirty="0">
                <a:ea typeface="Calibri"/>
                <a:cs typeface="Times New Roman"/>
              </a:endParaRPr>
            </a:p>
            <a:p>
              <a:r>
                <a:rPr lang="de-DE" sz="1800" dirty="0">
                  <a:latin typeface="Arial" panose="020B0604020202020204" pitchFamily="34" charset="0"/>
                  <a:cs typeface="Arial" panose="020B0604020202020204" pitchFamily="34" charset="0"/>
                </a:rPr>
                <a:t>Welche Ausgangsobjekte kann ich nutzen, um meine </a:t>
              </a:r>
              <a:r>
                <a:rPr lang="de-DE" sz="1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Intention zu </a:t>
              </a:r>
              <a:r>
                <a:rPr lang="de-DE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erreichen</a:t>
              </a:r>
              <a:r>
                <a:rPr lang="de-DE" sz="1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? </a:t>
              </a:r>
              <a:endParaRPr lang="de-DE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3" name="Textfeld 32"/>
          <p:cNvSpPr txBox="1"/>
          <p:nvPr/>
        </p:nvSpPr>
        <p:spPr>
          <a:xfrm>
            <a:off x="729056" y="4603498"/>
            <a:ext cx="2377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INTENTION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3834608" y="3702426"/>
            <a:ext cx="2684064" cy="2115230"/>
            <a:chOff x="640690" y="3481111"/>
            <a:chExt cx="2684064" cy="2115230"/>
          </a:xfrm>
        </p:grpSpPr>
        <p:sp>
          <p:nvSpPr>
            <p:cNvPr id="14" name="Textfeld 13"/>
            <p:cNvSpPr txBox="1"/>
            <p:nvPr/>
          </p:nvSpPr>
          <p:spPr>
            <a:xfrm>
              <a:off x="640690" y="3565016"/>
              <a:ext cx="2684064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           </a:t>
              </a:r>
            </a:p>
            <a:p>
              <a:endParaRPr lang="de-DE" dirty="0" smtClean="0">
                <a:solidFill>
                  <a:prstClr val="black"/>
                </a:solidFill>
              </a:endParaRPr>
            </a:p>
            <a:p>
              <a:endParaRPr lang="de-DE" b="1" dirty="0"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Mit welchen Inhalten lässt sich meine Intention verbinden?</a:t>
              </a:r>
            </a:p>
            <a:p>
              <a:endParaRPr lang="de-DE" dirty="0"/>
            </a:p>
          </p:txBody>
        </p:sp>
        <p:pic>
          <p:nvPicPr>
            <p:cNvPr id="17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2334420" y="3481111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feld 33"/>
          <p:cNvSpPr txBox="1"/>
          <p:nvPr/>
        </p:nvSpPr>
        <p:spPr>
          <a:xfrm>
            <a:off x="729057" y="7964711"/>
            <a:ext cx="2377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INTENTION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uppieren 4"/>
          <p:cNvGrpSpPr/>
          <p:nvPr/>
        </p:nvGrpSpPr>
        <p:grpSpPr>
          <a:xfrm>
            <a:off x="3824623" y="7094983"/>
            <a:ext cx="2812548" cy="2366496"/>
            <a:chOff x="3525881" y="502978"/>
            <a:chExt cx="2812548" cy="2366496"/>
          </a:xfrm>
        </p:grpSpPr>
        <p:sp>
          <p:nvSpPr>
            <p:cNvPr id="15" name="Rechteck 14"/>
            <p:cNvSpPr/>
            <p:nvPr/>
          </p:nvSpPr>
          <p:spPr>
            <a:xfrm>
              <a:off x="3525881" y="838149"/>
              <a:ext cx="2805026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de-DE" b="1" dirty="0" smtClean="0">
                <a:solidFill>
                  <a:prstClr val="black"/>
                </a:solidFill>
                <a:ea typeface="Calibri"/>
                <a:cs typeface="Times New Roman"/>
              </a:endParaRPr>
            </a:p>
            <a:p>
              <a:endParaRPr lang="de-DE" b="1" dirty="0">
                <a:solidFill>
                  <a:prstClr val="black"/>
                </a:solidFill>
                <a:ea typeface="Calibri"/>
                <a:cs typeface="Times New Roman"/>
              </a:endParaRPr>
            </a:p>
            <a:p>
              <a:r>
                <a:rPr lang="de-DE" sz="1800" dirty="0">
                  <a:latin typeface="Arial" panose="020B0604020202020204" pitchFamily="34" charset="0"/>
                  <a:cs typeface="Arial" panose="020B0604020202020204" pitchFamily="34" charset="0"/>
                </a:rPr>
                <a:t>Welche künstlerischen Strategien kann ich nutzen, um meine Intention zu </a:t>
              </a:r>
              <a:r>
                <a:rPr lang="de-DE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erreichen</a:t>
              </a:r>
              <a:r>
                <a:rPr lang="de-DE" sz="1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de-DE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/>
              <a:endParaRPr lang="de-DE" b="1" dirty="0">
                <a:solidFill>
                  <a:prstClr val="black"/>
                </a:solidFill>
              </a:endParaRPr>
            </a:p>
          </p:txBody>
        </p:sp>
        <p:pic>
          <p:nvPicPr>
            <p:cNvPr id="18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367318" y="502978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13493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/>
          <p:cNvGrpSpPr/>
          <p:nvPr/>
        </p:nvGrpSpPr>
        <p:grpSpPr>
          <a:xfrm>
            <a:off x="-57150" y="0"/>
            <a:ext cx="6915150" cy="9925586"/>
            <a:chOff x="-57150" y="-35997"/>
            <a:chExt cx="6915150" cy="9925586"/>
          </a:xfrm>
        </p:grpSpPr>
        <p:cxnSp>
          <p:nvCxnSpPr>
            <p:cNvPr id="22" name="Gerade Verbindung 21"/>
            <p:cNvCxnSpPr/>
            <p:nvPr/>
          </p:nvCxnSpPr>
          <p:spPr>
            <a:xfrm>
              <a:off x="3518188" y="-35997"/>
              <a:ext cx="0" cy="9909175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/>
          </p:nvCxnSpPr>
          <p:spPr>
            <a:xfrm>
              <a:off x="190500" y="3286127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/>
          </p:nvCxnSpPr>
          <p:spPr>
            <a:xfrm>
              <a:off x="190500" y="6571231"/>
              <a:ext cx="6667500" cy="0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hteck 25"/>
            <p:cNvSpPr/>
            <p:nvPr/>
          </p:nvSpPr>
          <p:spPr>
            <a:xfrm>
              <a:off x="400091" y="17383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Rechteck 26"/>
            <p:cNvSpPr/>
            <p:nvPr/>
          </p:nvSpPr>
          <p:spPr>
            <a:xfrm>
              <a:off x="392530" y="3474270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8" name="Rechteck 27"/>
            <p:cNvSpPr/>
            <p:nvPr/>
          </p:nvSpPr>
          <p:spPr>
            <a:xfrm>
              <a:off x="392530" y="679026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/>
            <p:cNvSpPr/>
            <p:nvPr/>
          </p:nvSpPr>
          <p:spPr>
            <a:xfrm>
              <a:off x="3726652" y="174122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Rechteck 29"/>
            <p:cNvSpPr/>
            <p:nvPr/>
          </p:nvSpPr>
          <p:spPr>
            <a:xfrm>
              <a:off x="-57150" y="-35997"/>
              <a:ext cx="247650" cy="992558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echteck 30"/>
            <p:cNvSpPr/>
            <p:nvPr/>
          </p:nvSpPr>
          <p:spPr>
            <a:xfrm>
              <a:off x="3713934" y="3484887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3722953" y="6779244"/>
              <a:ext cx="2923237" cy="2923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6" name="Gruppieren 5"/>
          <p:cNvGrpSpPr/>
          <p:nvPr/>
        </p:nvGrpSpPr>
        <p:grpSpPr>
          <a:xfrm>
            <a:off x="3819258" y="531223"/>
            <a:ext cx="2778148" cy="1838232"/>
            <a:chOff x="3560779" y="3481111"/>
            <a:chExt cx="2778148" cy="1838232"/>
          </a:xfrm>
        </p:grpSpPr>
        <p:pic>
          <p:nvPicPr>
            <p:cNvPr id="19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11" b="11054"/>
            <a:stretch/>
          </p:blipFill>
          <p:spPr bwMode="auto">
            <a:xfrm>
              <a:off x="5367816" y="3481111"/>
              <a:ext cx="971111" cy="918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Textfeld 23">
              <a:extLst>
                <a:ext uri="{FF2B5EF4-FFF2-40B4-BE49-F238E27FC236}">
                  <a16:creationId xmlns="" xmlns:a16="http://schemas.microsoft.com/office/drawing/2014/main" id="{9790F1F3-E7FB-407E-8E96-65FF86713818}"/>
                </a:ext>
              </a:extLst>
            </p:cNvPr>
            <p:cNvSpPr txBox="1"/>
            <p:nvPr/>
          </p:nvSpPr>
          <p:spPr>
            <a:xfrm>
              <a:off x="3560779" y="3842015"/>
              <a:ext cx="2397272" cy="14773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de-DE" dirty="0">
                <a:ea typeface="Calibri"/>
                <a:cs typeface="Times New Roman"/>
              </a:endParaRP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Wie kann eine gestaltungspraktische  </a:t>
              </a:r>
            </a:p>
            <a:p>
              <a:r>
                <a:rPr lang="de-DE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rPr>
                <a:t>Arbeit zu meiner Intention aussehen?</a:t>
              </a:r>
            </a:p>
          </p:txBody>
        </p:sp>
      </p:grpSp>
      <p:sp>
        <p:nvSpPr>
          <p:cNvPr id="33" name="Textfeld 32"/>
          <p:cNvSpPr txBox="1"/>
          <p:nvPr/>
        </p:nvSpPr>
        <p:spPr>
          <a:xfrm>
            <a:off x="729057" y="1242285"/>
            <a:ext cx="2377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INTENTION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SELBSTREFLEXION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32742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Cronus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572</Words>
  <Application>Microsoft Office PowerPoint</Application>
  <PresentationFormat>A4-Papier (210x297 mm)</PresentationFormat>
  <Paragraphs>255</Paragraphs>
  <Slides>21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2" baseType="lpstr"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anja bittihn</dc:creator>
  <cp:lastModifiedBy>User</cp:lastModifiedBy>
  <cp:revision>95</cp:revision>
  <dcterms:created xsi:type="dcterms:W3CDTF">2020-04-26T14:26:48Z</dcterms:created>
  <dcterms:modified xsi:type="dcterms:W3CDTF">2021-06-23T10:45:49Z</dcterms:modified>
</cp:coreProperties>
</file>