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</p:sldIdLst>
  <p:sldSz cx="9906000" cy="6858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284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Eßer" userId="1ad698ef6125e06d" providerId="LiveId" clId="{164865C3-4CF6-4E40-8ECC-4A4189BA0F1D}"/>
    <pc:docChg chg="delSld">
      <pc:chgData name="Susanne Eßer" userId="1ad698ef6125e06d" providerId="LiveId" clId="{164865C3-4CF6-4E40-8ECC-4A4189BA0F1D}" dt="2021-10-11T11:46:26.681" v="3" actId="47"/>
      <pc:docMkLst>
        <pc:docMk/>
      </pc:docMkLst>
      <pc:sldChg chg="del">
        <pc:chgData name="Susanne Eßer" userId="1ad698ef6125e06d" providerId="LiveId" clId="{164865C3-4CF6-4E40-8ECC-4A4189BA0F1D}" dt="2021-10-11T11:46:25.287" v="2" actId="47"/>
        <pc:sldMkLst>
          <pc:docMk/>
          <pc:sldMk cId="3639865149" sldId="259"/>
        </pc:sldMkLst>
      </pc:sldChg>
      <pc:sldChg chg="del">
        <pc:chgData name="Susanne Eßer" userId="1ad698ef6125e06d" providerId="LiveId" clId="{164865C3-4CF6-4E40-8ECC-4A4189BA0F1D}" dt="2021-10-11T11:46:24.316" v="1" actId="47"/>
        <pc:sldMkLst>
          <pc:docMk/>
          <pc:sldMk cId="2970473100" sldId="261"/>
        </pc:sldMkLst>
      </pc:sldChg>
      <pc:sldChg chg="del">
        <pc:chgData name="Susanne Eßer" userId="1ad698ef6125e06d" providerId="LiveId" clId="{164865C3-4CF6-4E40-8ECC-4A4189BA0F1D}" dt="2021-10-11T11:46:26.681" v="3" actId="47"/>
        <pc:sldMkLst>
          <pc:docMk/>
          <pc:sldMk cId="1866793125" sldId="262"/>
        </pc:sldMkLst>
      </pc:sldChg>
      <pc:sldChg chg="del">
        <pc:chgData name="Susanne Eßer" userId="1ad698ef6125e06d" providerId="LiveId" clId="{164865C3-4CF6-4E40-8ECC-4A4189BA0F1D}" dt="2021-10-11T11:46:22.884" v="0" actId="47"/>
        <pc:sldMkLst>
          <pc:docMk/>
          <pc:sldMk cId="1713079141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168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56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78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196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482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22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86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30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2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30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4738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8D556-FDA8-4ADA-BCA3-7994391765CD}" type="datetimeFigureOut">
              <a:rPr lang="de-DE" smtClean="0"/>
              <a:t>11.10.2021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1ABA7-55C9-4D01-B35C-E8B107F699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89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4016895" y="3104505"/>
            <a:ext cx="1950217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Schützt unsere Erde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46070" y="381806"/>
            <a:ext cx="606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M4.1a: Beispiel:</a:t>
            </a:r>
            <a:r>
              <a:rPr lang="de-DE" dirty="0"/>
              <a:t> Mindmap zum Thema „Schützt unsere Erde“! </a:t>
            </a:r>
            <a:endParaRPr lang="de-DE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416496" y="2539239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Axt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155159" y="1164356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  <a:p>
            <a:pPr algn="ctr"/>
            <a:r>
              <a:rPr lang="de-DE" dirty="0">
                <a:solidFill>
                  <a:schemeClr val="tx1"/>
                </a:solidFill>
              </a:rPr>
              <a:t>schützende Hände  </a:t>
            </a:r>
          </a:p>
          <a:p>
            <a:pPr algn="ctr"/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8028036" y="2519502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erneuerbare Energien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7234058" y="1159092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alte Industrie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416496" y="3943489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toter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Baum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1251437" y="5317368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K</a:t>
            </a:r>
            <a:r>
              <a:rPr lang="de-DE" dirty="0" err="1">
                <a:solidFill>
                  <a:schemeClr val="tx1"/>
                </a:solidFill>
              </a:rPr>
              <a:t>grüner</a:t>
            </a:r>
            <a:r>
              <a:rPr lang="de-DE" dirty="0">
                <a:solidFill>
                  <a:schemeClr val="tx1"/>
                </a:solidFill>
              </a:rPr>
              <a:t> Wald</a:t>
            </a:r>
            <a:r>
              <a:rPr lang="de-DE" dirty="0"/>
              <a:t> 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7248760" y="5288036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grüne und bunte Farben </a:t>
            </a:r>
          </a:p>
        </p:txBody>
      </p:sp>
      <p:sp>
        <p:nvSpPr>
          <p:cNvPr id="19" name="Abgerundetes Rechteck 18"/>
          <p:cNvSpPr/>
          <p:nvPr/>
        </p:nvSpPr>
        <p:spPr>
          <a:xfrm>
            <a:off x="8004844" y="3884156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graue und braune Farben </a:t>
            </a:r>
          </a:p>
        </p:txBody>
      </p:sp>
      <p:sp>
        <p:nvSpPr>
          <p:cNvPr id="20" name="Abgerundetes Rechteck 19"/>
          <p:cNvSpPr/>
          <p:nvPr/>
        </p:nvSpPr>
        <p:spPr>
          <a:xfrm>
            <a:off x="3402247" y="5317368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totes 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Tier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5097016" y="5292872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lebendiges Tier 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6474563" y="4434686"/>
            <a:ext cx="834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Farben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2625316" y="4429485"/>
            <a:ext cx="721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Natur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450023" y="3009156"/>
            <a:ext cx="102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Industrie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2437003" y="3005289"/>
            <a:ext cx="1029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Symbolik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36645" y="4738960"/>
            <a:ext cx="65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Tiere</a:t>
            </a:r>
          </a:p>
        </p:txBody>
      </p:sp>
      <p:cxnSp>
        <p:nvCxnSpPr>
          <p:cNvPr id="4" name="Gerade Verbindung 3"/>
          <p:cNvCxnSpPr/>
          <p:nvPr/>
        </p:nvCxnSpPr>
        <p:spPr>
          <a:xfrm flipH="1" flipV="1">
            <a:off x="3663516" y="3267043"/>
            <a:ext cx="209365" cy="7107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 flipH="1">
            <a:off x="6118900" y="3346356"/>
            <a:ext cx="228301" cy="793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 flipH="1">
            <a:off x="2039324" y="3201339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flipH="1" flipV="1">
            <a:off x="2576736" y="2586608"/>
            <a:ext cx="186871" cy="1814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flipV="1">
            <a:off x="7234058" y="2539240"/>
            <a:ext cx="206347" cy="22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Gerade Verbindung 42"/>
          <p:cNvCxnSpPr/>
          <p:nvPr/>
        </p:nvCxnSpPr>
        <p:spPr>
          <a:xfrm flipV="1">
            <a:off x="2437003" y="4991511"/>
            <a:ext cx="188313" cy="19587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 flipV="1">
            <a:off x="4965150" y="4434686"/>
            <a:ext cx="0" cy="1468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Gerade Verbindung 45"/>
          <p:cNvCxnSpPr/>
          <p:nvPr/>
        </p:nvCxnSpPr>
        <p:spPr>
          <a:xfrm flipV="1">
            <a:off x="4086967" y="5045565"/>
            <a:ext cx="211064" cy="1418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 flipH="1" flipV="1">
            <a:off x="5612743" y="5045565"/>
            <a:ext cx="252114" cy="15452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V="1">
            <a:off x="3678822" y="4272129"/>
            <a:ext cx="194058" cy="15444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>
            <a:off x="6086077" y="4272129"/>
            <a:ext cx="231100" cy="15735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 flipH="1" flipV="1">
            <a:off x="7234058" y="4953843"/>
            <a:ext cx="183502" cy="18344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Abgerundetes Rechteck 38"/>
          <p:cNvSpPr/>
          <p:nvPr/>
        </p:nvSpPr>
        <p:spPr>
          <a:xfrm>
            <a:off x="3260812" y="969450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</a:t>
            </a:r>
          </a:p>
        </p:txBody>
      </p:sp>
      <p:sp>
        <p:nvSpPr>
          <p:cNvPr id="40" name="Abgerundetes Rechteck 39"/>
          <p:cNvSpPr/>
          <p:nvPr/>
        </p:nvSpPr>
        <p:spPr>
          <a:xfrm>
            <a:off x="5057356" y="972842"/>
            <a:ext cx="1512168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2386187" y="2945904"/>
            <a:ext cx="1094556" cy="428717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Abgerundetes Rechteck 46"/>
          <p:cNvSpPr/>
          <p:nvPr/>
        </p:nvSpPr>
        <p:spPr>
          <a:xfrm>
            <a:off x="4418240" y="4699536"/>
            <a:ext cx="1094556" cy="428717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Abgerundetes Rechteck 50"/>
          <p:cNvSpPr/>
          <p:nvPr/>
        </p:nvSpPr>
        <p:spPr>
          <a:xfrm>
            <a:off x="2437003" y="4412101"/>
            <a:ext cx="1094556" cy="428717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3" name="Gerade Verbindung 52"/>
          <p:cNvCxnSpPr/>
          <p:nvPr/>
        </p:nvCxnSpPr>
        <p:spPr>
          <a:xfrm flipH="1">
            <a:off x="2087042" y="4637784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Abgerundetes Rechteck 56"/>
          <p:cNvSpPr/>
          <p:nvPr/>
        </p:nvSpPr>
        <p:spPr>
          <a:xfrm>
            <a:off x="4418238" y="2339378"/>
            <a:ext cx="1094556" cy="428717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Abgerundetes Rechteck 58"/>
          <p:cNvSpPr/>
          <p:nvPr/>
        </p:nvSpPr>
        <p:spPr>
          <a:xfrm>
            <a:off x="6450023" y="4399792"/>
            <a:ext cx="1094556" cy="428717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5" name="Gerade Verbindung 64"/>
          <p:cNvCxnSpPr/>
          <p:nvPr/>
        </p:nvCxnSpPr>
        <p:spPr>
          <a:xfrm flipH="1">
            <a:off x="7614154" y="4637784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>
          <a:xfrm flipV="1">
            <a:off x="4992003" y="2872468"/>
            <a:ext cx="0" cy="1468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Abgerundetes Rechteck 70"/>
          <p:cNvSpPr/>
          <p:nvPr/>
        </p:nvSpPr>
        <p:spPr>
          <a:xfrm>
            <a:off x="6397602" y="3000678"/>
            <a:ext cx="1094556" cy="428717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5" name="Gerade Verbindung 74"/>
          <p:cNvCxnSpPr/>
          <p:nvPr/>
        </p:nvCxnSpPr>
        <p:spPr>
          <a:xfrm flipH="1">
            <a:off x="7614154" y="3243927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Gerade Verbindung 77"/>
          <p:cNvCxnSpPr/>
          <p:nvPr/>
        </p:nvCxnSpPr>
        <p:spPr>
          <a:xfrm flipV="1">
            <a:off x="5612743" y="2383228"/>
            <a:ext cx="200697" cy="13627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Gerade Verbindung 81"/>
          <p:cNvCxnSpPr/>
          <p:nvPr/>
        </p:nvCxnSpPr>
        <p:spPr>
          <a:xfrm flipH="1" flipV="1">
            <a:off x="4097664" y="2388492"/>
            <a:ext cx="209366" cy="15074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hteck 87"/>
          <p:cNvSpPr/>
          <p:nvPr/>
        </p:nvSpPr>
        <p:spPr>
          <a:xfrm>
            <a:off x="4537357" y="2360170"/>
            <a:ext cx="856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solidFill>
                  <a:schemeClr val="bg1">
                    <a:lumMod val="85000"/>
                  </a:schemeClr>
                </a:solidFill>
              </a:rPr>
              <a:t>eigene </a:t>
            </a:r>
          </a:p>
          <a:p>
            <a:pPr algn="ctr"/>
            <a:r>
              <a:rPr lang="de-DE" sz="1000" dirty="0">
                <a:solidFill>
                  <a:schemeClr val="bg1">
                    <a:lumMod val="85000"/>
                  </a:schemeClr>
                </a:solidFill>
              </a:rPr>
              <a:t>Kategorie</a:t>
            </a:r>
          </a:p>
        </p:txBody>
      </p:sp>
      <p:sp>
        <p:nvSpPr>
          <p:cNvPr id="90" name="Textfeld 89"/>
          <p:cNvSpPr txBox="1"/>
          <p:nvPr/>
        </p:nvSpPr>
        <p:spPr>
          <a:xfrm>
            <a:off x="5376223" y="1261744"/>
            <a:ext cx="95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eigenes </a:t>
            </a:r>
          </a:p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Beispiel</a:t>
            </a:r>
          </a:p>
        </p:txBody>
      </p:sp>
    </p:spTree>
    <p:extLst>
      <p:ext uri="{BB962C8B-B14F-4D97-AF65-F5344CB8AC3E}">
        <p14:creationId xmlns:p14="http://schemas.microsoft.com/office/powerpoint/2010/main" val="205149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4016895" y="3104505"/>
            <a:ext cx="1950217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Schützt unsere Erde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46070" y="381806"/>
            <a:ext cx="723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M4.1b: Beispiel:</a:t>
            </a:r>
            <a:r>
              <a:rPr lang="de-DE" dirty="0"/>
              <a:t> erweiterte Mindmap </a:t>
            </a:r>
            <a:r>
              <a:rPr lang="de-DE" b="1" dirty="0"/>
              <a:t>I </a:t>
            </a:r>
            <a:r>
              <a:rPr lang="de-DE" dirty="0"/>
              <a:t>zum Thema „Schützt unsere Erde“! </a:t>
            </a:r>
            <a:endParaRPr lang="de-DE" b="1" dirty="0"/>
          </a:p>
        </p:txBody>
      </p:sp>
      <p:sp>
        <p:nvSpPr>
          <p:cNvPr id="12" name="Abgerundetes Rechteck 11"/>
          <p:cNvSpPr/>
          <p:nvPr/>
        </p:nvSpPr>
        <p:spPr>
          <a:xfrm>
            <a:off x="878852" y="2793293"/>
            <a:ext cx="1008112" cy="81609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Axt</a:t>
            </a:r>
            <a:endParaRPr lang="de-DE" sz="1200" dirty="0"/>
          </a:p>
        </p:txBody>
      </p:sp>
      <p:sp>
        <p:nvSpPr>
          <p:cNvPr id="13" name="Abgerundetes Rechteck 12"/>
          <p:cNvSpPr/>
          <p:nvPr/>
        </p:nvSpPr>
        <p:spPr>
          <a:xfrm>
            <a:off x="304060" y="1858973"/>
            <a:ext cx="992659" cy="80358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schützende Hände  </a:t>
            </a:r>
          </a:p>
          <a:p>
            <a:pPr algn="ctr"/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8052758" y="3663404"/>
            <a:ext cx="925468" cy="799113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8030653" y="2825841"/>
            <a:ext cx="916476" cy="74190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alte Industrie 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31012" y="4807542"/>
            <a:ext cx="992659" cy="80358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toter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Baum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467804" y="5737923"/>
            <a:ext cx="992659" cy="80358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/>
              <a:t>K</a:t>
            </a:r>
            <a:r>
              <a:rPr lang="de-DE" sz="1200" dirty="0" err="1">
                <a:solidFill>
                  <a:schemeClr val="tx1"/>
                </a:solidFill>
              </a:rPr>
              <a:t>grüner</a:t>
            </a:r>
            <a:r>
              <a:rPr lang="de-DE" sz="1200" dirty="0">
                <a:solidFill>
                  <a:schemeClr val="tx1"/>
                </a:solidFill>
              </a:rPr>
              <a:t> Wald</a:t>
            </a:r>
            <a:r>
              <a:rPr lang="de-DE" sz="1200" dirty="0"/>
              <a:t> 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7230401" y="5865472"/>
            <a:ext cx="946742" cy="76641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8409384" y="5865472"/>
            <a:ext cx="980604" cy="793822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3264553" y="5838060"/>
            <a:ext cx="992659" cy="803581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</a:rPr>
              <a:t>totes 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</a:rPr>
              <a:t>Tier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4403473" y="5931595"/>
            <a:ext cx="1021884" cy="827239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7562166" y="5175784"/>
            <a:ext cx="6149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Farben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1751323" y="5127385"/>
            <a:ext cx="540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Natur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7049686" y="3567750"/>
            <a:ext cx="7391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Industrie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1785216" y="2234570"/>
            <a:ext cx="748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Symbolik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95655" y="5198108"/>
            <a:ext cx="500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Tiere</a:t>
            </a:r>
          </a:p>
        </p:txBody>
      </p:sp>
      <p:cxnSp>
        <p:nvCxnSpPr>
          <p:cNvPr id="4" name="Gerade Verbindung 3"/>
          <p:cNvCxnSpPr/>
          <p:nvPr/>
        </p:nvCxnSpPr>
        <p:spPr>
          <a:xfrm flipH="1" flipV="1">
            <a:off x="2792760" y="2662554"/>
            <a:ext cx="1080122" cy="67556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 flipH="1">
            <a:off x="6102488" y="3706251"/>
            <a:ext cx="70630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 flipH="1" flipV="1">
            <a:off x="1382908" y="2343559"/>
            <a:ext cx="259724" cy="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flipV="1">
            <a:off x="6078248" y="2715699"/>
            <a:ext cx="730547" cy="53249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Gerade Verbindung 42"/>
          <p:cNvCxnSpPr/>
          <p:nvPr/>
        </p:nvCxnSpPr>
        <p:spPr>
          <a:xfrm flipV="1">
            <a:off x="1545870" y="5542051"/>
            <a:ext cx="134277" cy="14464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 flipV="1">
            <a:off x="4917456" y="4405651"/>
            <a:ext cx="0" cy="60496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 flipV="1">
            <a:off x="4942896" y="5614372"/>
            <a:ext cx="0" cy="2303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V="1">
            <a:off x="3263876" y="4272131"/>
            <a:ext cx="609004" cy="3807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>
            <a:off x="6086077" y="4272129"/>
            <a:ext cx="739131" cy="4360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 flipH="1" flipV="1">
            <a:off x="8397140" y="5594464"/>
            <a:ext cx="183502" cy="18344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Abgerundetes Rechteck 38"/>
          <p:cNvSpPr/>
          <p:nvPr/>
        </p:nvSpPr>
        <p:spPr>
          <a:xfrm>
            <a:off x="964134" y="990350"/>
            <a:ext cx="964530" cy="78081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693782" y="2200877"/>
            <a:ext cx="931534" cy="352859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Abgerundetes Rechteck 50"/>
          <p:cNvSpPr/>
          <p:nvPr/>
        </p:nvSpPr>
        <p:spPr>
          <a:xfrm>
            <a:off x="1605767" y="5088827"/>
            <a:ext cx="928115" cy="363525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53" name="Gerade Verbindung 52"/>
          <p:cNvCxnSpPr/>
          <p:nvPr/>
        </p:nvCxnSpPr>
        <p:spPr>
          <a:xfrm flipH="1">
            <a:off x="1336506" y="5270589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 flipH="1">
            <a:off x="8409384" y="5343014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Gerade Verbindung 69"/>
          <p:cNvCxnSpPr/>
          <p:nvPr/>
        </p:nvCxnSpPr>
        <p:spPr>
          <a:xfrm flipV="1">
            <a:off x="4992003" y="2715699"/>
            <a:ext cx="0" cy="30364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Gerade Verbindung 74"/>
          <p:cNvCxnSpPr/>
          <p:nvPr/>
        </p:nvCxnSpPr>
        <p:spPr>
          <a:xfrm flipH="1" flipV="1">
            <a:off x="7696606" y="4012856"/>
            <a:ext cx="199695" cy="9421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Gerade Verbindung 81"/>
          <p:cNvCxnSpPr/>
          <p:nvPr/>
        </p:nvCxnSpPr>
        <p:spPr>
          <a:xfrm flipH="1" flipV="1">
            <a:off x="4257212" y="2241478"/>
            <a:ext cx="179128" cy="10657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 flipH="1" flipV="1">
            <a:off x="1765869" y="1944271"/>
            <a:ext cx="186871" cy="1814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006" y="1060460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23" y="3929384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4" name="Gerade Verbindung 53"/>
          <p:cNvCxnSpPr/>
          <p:nvPr/>
        </p:nvCxnSpPr>
        <p:spPr>
          <a:xfrm flipH="1" flipV="1">
            <a:off x="1564749" y="4815332"/>
            <a:ext cx="155765" cy="19528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147" y="5742991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8" name="Gerade Verbindung 57"/>
          <p:cNvCxnSpPr/>
          <p:nvPr/>
        </p:nvCxnSpPr>
        <p:spPr>
          <a:xfrm flipV="1">
            <a:off x="2150556" y="5539822"/>
            <a:ext cx="0" cy="1468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Abgerundetes Rechteck 59"/>
          <p:cNvSpPr/>
          <p:nvPr/>
        </p:nvSpPr>
        <p:spPr>
          <a:xfrm>
            <a:off x="4569556" y="2265104"/>
            <a:ext cx="931534" cy="352859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Abgerundetes Rechteck 60"/>
          <p:cNvSpPr/>
          <p:nvPr/>
        </p:nvSpPr>
        <p:spPr>
          <a:xfrm>
            <a:off x="4451689" y="5159889"/>
            <a:ext cx="931534" cy="352859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963" y="5893924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Abgerundetes Rechteck 62"/>
          <p:cNvSpPr/>
          <p:nvPr/>
        </p:nvSpPr>
        <p:spPr>
          <a:xfrm>
            <a:off x="7381295" y="5147189"/>
            <a:ext cx="931534" cy="352859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4" name="Gerade Verbindung 63"/>
          <p:cNvCxnSpPr/>
          <p:nvPr/>
        </p:nvCxnSpPr>
        <p:spPr>
          <a:xfrm flipV="1">
            <a:off x="1961162" y="2622738"/>
            <a:ext cx="182844" cy="18592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Abgerundetes Rechteck 65"/>
          <p:cNvSpPr/>
          <p:nvPr/>
        </p:nvSpPr>
        <p:spPr>
          <a:xfrm>
            <a:off x="6953508" y="3529821"/>
            <a:ext cx="931534" cy="352859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911" y="4022737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4" name="Gerade Verbindung 73"/>
          <p:cNvCxnSpPr/>
          <p:nvPr/>
        </p:nvCxnSpPr>
        <p:spPr>
          <a:xfrm flipV="1">
            <a:off x="2144006" y="4863740"/>
            <a:ext cx="0" cy="1468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Abgerundetes Rechteck 75"/>
          <p:cNvSpPr/>
          <p:nvPr/>
        </p:nvSpPr>
        <p:spPr>
          <a:xfrm>
            <a:off x="3255605" y="4953114"/>
            <a:ext cx="946742" cy="76641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cxnSp>
        <p:nvCxnSpPr>
          <p:cNvPr id="77" name="Gerade Verbindung 76"/>
          <p:cNvCxnSpPr/>
          <p:nvPr/>
        </p:nvCxnSpPr>
        <p:spPr>
          <a:xfrm flipV="1">
            <a:off x="4363209" y="5665069"/>
            <a:ext cx="206347" cy="22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Gerade Verbindung 78"/>
          <p:cNvCxnSpPr/>
          <p:nvPr/>
        </p:nvCxnSpPr>
        <p:spPr>
          <a:xfrm flipH="1" flipV="1">
            <a:off x="5289787" y="5628781"/>
            <a:ext cx="186871" cy="1814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Abgerundetes Rechteck 80"/>
          <p:cNvSpPr/>
          <p:nvPr/>
        </p:nvSpPr>
        <p:spPr>
          <a:xfrm>
            <a:off x="5604877" y="4940414"/>
            <a:ext cx="946742" cy="76641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83" name="Abgerundetes Rechteck 82"/>
          <p:cNvSpPr/>
          <p:nvPr/>
        </p:nvSpPr>
        <p:spPr>
          <a:xfrm>
            <a:off x="8737003" y="4924072"/>
            <a:ext cx="946742" cy="76641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>
              <a:solidFill>
                <a:schemeClr val="tx1"/>
              </a:solidFill>
            </a:endParaRPr>
          </a:p>
        </p:txBody>
      </p:sp>
      <p:cxnSp>
        <p:nvCxnSpPr>
          <p:cNvPr id="85" name="Gerade Verbindung 84"/>
          <p:cNvCxnSpPr/>
          <p:nvPr/>
        </p:nvCxnSpPr>
        <p:spPr>
          <a:xfrm flipV="1">
            <a:off x="7823518" y="5597759"/>
            <a:ext cx="0" cy="1468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Abgerundetes Rechteck 87"/>
          <p:cNvSpPr/>
          <p:nvPr/>
        </p:nvSpPr>
        <p:spPr>
          <a:xfrm>
            <a:off x="6698391" y="2232228"/>
            <a:ext cx="931534" cy="352859"/>
          </a:xfrm>
          <a:prstGeom prst="round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804" y="1321792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929" y="1327245"/>
            <a:ext cx="974725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8" name="Gerade Verbindung 97"/>
          <p:cNvCxnSpPr/>
          <p:nvPr/>
        </p:nvCxnSpPr>
        <p:spPr>
          <a:xfrm flipH="1">
            <a:off x="7671986" y="3179920"/>
            <a:ext cx="248933" cy="1865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Rechteck 94"/>
          <p:cNvSpPr/>
          <p:nvPr/>
        </p:nvSpPr>
        <p:spPr>
          <a:xfrm>
            <a:off x="4644769" y="2241478"/>
            <a:ext cx="8563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000" dirty="0">
                <a:solidFill>
                  <a:schemeClr val="bg1">
                    <a:lumMod val="85000"/>
                  </a:schemeClr>
                </a:solidFill>
              </a:rPr>
              <a:t>eigene </a:t>
            </a:r>
          </a:p>
          <a:p>
            <a:pPr algn="ctr"/>
            <a:r>
              <a:rPr lang="de-DE" sz="1000" dirty="0">
                <a:solidFill>
                  <a:schemeClr val="bg1">
                    <a:lumMod val="85000"/>
                  </a:schemeClr>
                </a:solidFill>
              </a:rPr>
              <a:t>Kategorie</a:t>
            </a:r>
          </a:p>
        </p:txBody>
      </p:sp>
      <p:cxnSp>
        <p:nvCxnSpPr>
          <p:cNvPr id="105" name="Gerade Verbindung 104"/>
          <p:cNvCxnSpPr/>
          <p:nvPr/>
        </p:nvCxnSpPr>
        <p:spPr>
          <a:xfrm flipV="1">
            <a:off x="5604877" y="2256312"/>
            <a:ext cx="214032" cy="13146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14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4016895" y="3104505"/>
            <a:ext cx="1950217" cy="122413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Schützt unsere Erde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46070" y="381806"/>
            <a:ext cx="724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M4.1c: Beispiel:</a:t>
            </a:r>
            <a:r>
              <a:rPr lang="de-DE" dirty="0"/>
              <a:t> reduzierte Mindmap </a:t>
            </a:r>
            <a:r>
              <a:rPr lang="de-DE" b="1" dirty="0"/>
              <a:t>II </a:t>
            </a:r>
            <a:r>
              <a:rPr lang="de-DE" dirty="0"/>
              <a:t>zum Thema „Schützt unsere Erde“! </a:t>
            </a:r>
            <a:endParaRPr lang="de-DE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6737453" y="4850386"/>
            <a:ext cx="624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Farben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2778612" y="4893656"/>
            <a:ext cx="5503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Natur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913573" y="3567750"/>
            <a:ext cx="7584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Industrie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2009427" y="3321304"/>
            <a:ext cx="7691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Symbolik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695655" y="5198108"/>
            <a:ext cx="5067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/>
              <a:t>Tiere</a:t>
            </a:r>
          </a:p>
        </p:txBody>
      </p:sp>
      <p:cxnSp>
        <p:nvCxnSpPr>
          <p:cNvPr id="4" name="Gerade Verbindung 3"/>
          <p:cNvCxnSpPr/>
          <p:nvPr/>
        </p:nvCxnSpPr>
        <p:spPr>
          <a:xfrm flipH="1">
            <a:off x="2870034" y="3459804"/>
            <a:ext cx="84412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 flipH="1">
            <a:off x="6102488" y="3706251"/>
            <a:ext cx="70630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erade Verbindung 44"/>
          <p:cNvCxnSpPr/>
          <p:nvPr/>
        </p:nvCxnSpPr>
        <p:spPr>
          <a:xfrm flipV="1">
            <a:off x="4917456" y="4490130"/>
            <a:ext cx="0" cy="52048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 flipV="1">
            <a:off x="4992003" y="5489167"/>
            <a:ext cx="0" cy="23035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 Verbindung 49"/>
          <p:cNvCxnSpPr/>
          <p:nvPr/>
        </p:nvCxnSpPr>
        <p:spPr>
          <a:xfrm flipV="1">
            <a:off x="3358287" y="4434560"/>
            <a:ext cx="609004" cy="38077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Gerade Verbindung 51"/>
          <p:cNvCxnSpPr/>
          <p:nvPr/>
        </p:nvCxnSpPr>
        <p:spPr>
          <a:xfrm>
            <a:off x="6039446" y="4377948"/>
            <a:ext cx="739131" cy="43600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Gerade Verbindung 54"/>
          <p:cNvCxnSpPr/>
          <p:nvPr/>
        </p:nvCxnSpPr>
        <p:spPr>
          <a:xfrm flipH="1" flipV="1">
            <a:off x="7283099" y="5161535"/>
            <a:ext cx="183502" cy="18344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H="1">
            <a:off x="2539917" y="5032155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Gerade Verbindung 64"/>
          <p:cNvCxnSpPr/>
          <p:nvPr/>
        </p:nvCxnSpPr>
        <p:spPr>
          <a:xfrm flipH="1">
            <a:off x="7361919" y="5010612"/>
            <a:ext cx="20936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Gerade Verbindung 74"/>
          <p:cNvCxnSpPr/>
          <p:nvPr/>
        </p:nvCxnSpPr>
        <p:spPr>
          <a:xfrm flipH="1" flipV="1">
            <a:off x="7553758" y="3866704"/>
            <a:ext cx="199695" cy="9421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 flipH="1" flipV="1">
            <a:off x="2005175" y="3144322"/>
            <a:ext cx="186871" cy="1814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Gerade Verbindung 63"/>
          <p:cNvCxnSpPr/>
          <p:nvPr/>
        </p:nvCxnSpPr>
        <p:spPr>
          <a:xfrm flipV="1">
            <a:off x="2034017" y="3658827"/>
            <a:ext cx="182844" cy="18592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Gerade Verbindung 76"/>
          <p:cNvCxnSpPr/>
          <p:nvPr/>
        </p:nvCxnSpPr>
        <p:spPr>
          <a:xfrm flipV="1">
            <a:off x="4456259" y="5454523"/>
            <a:ext cx="206347" cy="22885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Gerade Verbindung 78"/>
          <p:cNvCxnSpPr/>
          <p:nvPr/>
        </p:nvCxnSpPr>
        <p:spPr>
          <a:xfrm flipH="1" flipV="1">
            <a:off x="5223802" y="5454523"/>
            <a:ext cx="186871" cy="1814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Gerade Verbindung 84"/>
          <p:cNvCxnSpPr/>
          <p:nvPr/>
        </p:nvCxnSpPr>
        <p:spPr>
          <a:xfrm flipV="1">
            <a:off x="7049686" y="5198108"/>
            <a:ext cx="0" cy="25641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Gerade Verbindung 97"/>
          <p:cNvCxnSpPr/>
          <p:nvPr/>
        </p:nvCxnSpPr>
        <p:spPr>
          <a:xfrm flipH="1">
            <a:off x="7466601" y="3366551"/>
            <a:ext cx="248933" cy="18650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hteck 2"/>
          <p:cNvSpPr/>
          <p:nvPr/>
        </p:nvSpPr>
        <p:spPr>
          <a:xfrm>
            <a:off x="1276399" y="3908121"/>
            <a:ext cx="999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de-DE" sz="1200" dirty="0">
                <a:solidFill>
                  <a:prstClr val="black"/>
                </a:solidFill>
              </a:rPr>
              <a:t>schützende Hände  </a:t>
            </a:r>
          </a:p>
        </p:txBody>
      </p:sp>
      <p:sp>
        <p:nvSpPr>
          <p:cNvPr id="6" name="Rechteck 5"/>
          <p:cNvSpPr/>
          <p:nvPr/>
        </p:nvSpPr>
        <p:spPr>
          <a:xfrm>
            <a:off x="1901563" y="5426442"/>
            <a:ext cx="1038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de-DE" sz="1200" dirty="0">
                <a:solidFill>
                  <a:prstClr val="black"/>
                </a:solidFill>
              </a:rPr>
              <a:t>grüner </a:t>
            </a:r>
          </a:p>
          <a:p>
            <a:pPr lvl="0" algn="ctr"/>
            <a:r>
              <a:rPr lang="de-DE" sz="1200" dirty="0">
                <a:solidFill>
                  <a:prstClr val="black"/>
                </a:solidFill>
              </a:rPr>
              <a:t>Baum</a:t>
            </a:r>
          </a:p>
        </p:txBody>
      </p:sp>
      <p:sp>
        <p:nvSpPr>
          <p:cNvPr id="7" name="Rechteck 6"/>
          <p:cNvSpPr/>
          <p:nvPr/>
        </p:nvSpPr>
        <p:spPr>
          <a:xfrm>
            <a:off x="3568378" y="5657275"/>
            <a:ext cx="12631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de-DE" sz="1200" dirty="0">
                <a:solidFill>
                  <a:prstClr val="black"/>
                </a:solidFill>
              </a:rPr>
              <a:t>totes </a:t>
            </a:r>
          </a:p>
          <a:p>
            <a:pPr lvl="0" algn="ctr"/>
            <a:r>
              <a:rPr lang="de-DE" sz="1200" dirty="0">
                <a:solidFill>
                  <a:prstClr val="black"/>
                </a:solidFill>
              </a:rPr>
              <a:t>Tier</a:t>
            </a:r>
          </a:p>
        </p:txBody>
      </p:sp>
      <p:cxnSp>
        <p:nvCxnSpPr>
          <p:cNvPr id="71" name="Gerade Verbindung 70"/>
          <p:cNvCxnSpPr/>
          <p:nvPr/>
        </p:nvCxnSpPr>
        <p:spPr>
          <a:xfrm flipV="1">
            <a:off x="2687190" y="5233354"/>
            <a:ext cx="182844" cy="18592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Gerade Verbindung 71"/>
          <p:cNvCxnSpPr/>
          <p:nvPr/>
        </p:nvCxnSpPr>
        <p:spPr>
          <a:xfrm flipV="1">
            <a:off x="4443752" y="2348880"/>
            <a:ext cx="0" cy="52048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05614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A4-Papier (210 x 297 mm)</PresentationFormat>
  <Paragraphs>57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Larissa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anja bittihn</dc:creator>
  <cp:lastModifiedBy>Susanne Eßer</cp:lastModifiedBy>
  <cp:revision>36</cp:revision>
  <dcterms:created xsi:type="dcterms:W3CDTF">2020-02-10T11:02:30Z</dcterms:created>
  <dcterms:modified xsi:type="dcterms:W3CDTF">2021-10-11T11:46:30Z</dcterms:modified>
</cp:coreProperties>
</file>