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4"/>
  </p:notesMasterIdLst>
  <p:handoutMasterIdLst>
    <p:handoutMasterId r:id="rId15"/>
  </p:handoutMasterIdLst>
  <p:sldIdLst>
    <p:sldId id="371" r:id="rId2"/>
    <p:sldId id="372" r:id="rId3"/>
    <p:sldId id="373" r:id="rId4"/>
    <p:sldId id="374" r:id="rId5"/>
    <p:sldId id="375" r:id="rId6"/>
    <p:sldId id="376" r:id="rId7"/>
    <p:sldId id="369" r:id="rId8"/>
    <p:sldId id="370" r:id="rId9"/>
    <p:sldId id="378" r:id="rId10"/>
    <p:sldId id="379" r:id="rId11"/>
    <p:sldId id="380" r:id="rId12"/>
    <p:sldId id="377" r:id="rId13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2144"/>
    <a:srgbClr val="142A56"/>
    <a:srgbClr val="000066"/>
    <a:srgbClr val="142B56"/>
    <a:srgbClr val="102144"/>
    <a:srgbClr val="595959"/>
    <a:srgbClr val="7CB2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4822" autoAdjust="0"/>
  </p:normalViewPr>
  <p:slideViewPr>
    <p:cSldViewPr snapToGrid="0">
      <p:cViewPr>
        <p:scale>
          <a:sx n="90" d="100"/>
          <a:sy n="90" d="100"/>
        </p:scale>
        <p:origin x="-3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21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t" anchorCtr="0" compatLnSpc="1">
            <a:prstTxWarp prst="textNoShape">
              <a:avLst/>
            </a:prstTxWarp>
          </a:bodyPr>
          <a:lstStyle>
            <a:lvl1pPr defTabSz="918778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4925" y="1"/>
            <a:ext cx="29225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t" anchorCtr="0" compatLnSpc="1">
            <a:prstTxWarp prst="textNoShape">
              <a:avLst/>
            </a:prstTxWarp>
          </a:bodyPr>
          <a:lstStyle>
            <a:lvl1pPr algn="r" defTabSz="918778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210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b" anchorCtr="0" compatLnSpc="1">
            <a:prstTxWarp prst="textNoShape">
              <a:avLst/>
            </a:prstTxWarp>
          </a:bodyPr>
          <a:lstStyle>
            <a:lvl1pPr defTabSz="918778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4925" y="9428163"/>
            <a:ext cx="2922588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b" anchorCtr="0" compatLnSpc="1">
            <a:prstTxWarp prst="textNoShape">
              <a:avLst/>
            </a:prstTxWarp>
          </a:bodyPr>
          <a:lstStyle>
            <a:lvl1pPr algn="r" defTabSz="918778">
              <a:defRPr sz="1200"/>
            </a:lvl1pPr>
          </a:lstStyle>
          <a:p>
            <a:pPr>
              <a:defRPr/>
            </a:pPr>
            <a:fld id="{A26C6E03-C8CF-48C9-9077-756F83B6E65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8238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21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t" anchorCtr="0" compatLnSpc="1">
            <a:prstTxWarp prst="textNoShape">
              <a:avLst/>
            </a:prstTxWarp>
          </a:bodyPr>
          <a:lstStyle>
            <a:lvl1pPr defTabSz="918778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4925" y="1"/>
            <a:ext cx="29225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t" anchorCtr="0" compatLnSpc="1">
            <a:prstTxWarp prst="textNoShape">
              <a:avLst/>
            </a:prstTxWarp>
          </a:bodyPr>
          <a:lstStyle>
            <a:lvl1pPr algn="r" defTabSz="918778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75" y="765175"/>
            <a:ext cx="4903788" cy="3678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339" y="4752976"/>
            <a:ext cx="4999037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210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b" anchorCtr="0" compatLnSpc="1">
            <a:prstTxWarp prst="textNoShape">
              <a:avLst/>
            </a:prstTxWarp>
          </a:bodyPr>
          <a:lstStyle>
            <a:lvl1pPr defTabSz="918778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4925" y="9428163"/>
            <a:ext cx="2922588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1" tIns="45960" rIns="91921" bIns="45960" numCol="1" anchor="b" anchorCtr="0" compatLnSpc="1">
            <a:prstTxWarp prst="textNoShape">
              <a:avLst/>
            </a:prstTxWarp>
          </a:bodyPr>
          <a:lstStyle>
            <a:lvl1pPr algn="r" defTabSz="918778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ACA2E7D-F3AF-4896-88C8-3FE97983C429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4132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3EE368-B3B8-41E6-8E7B-7B3617EE6416}" type="slidenum">
              <a:rPr lang="de-DE" smtClean="0"/>
              <a:pPr/>
              <a:t>7</a:t>
            </a:fld>
            <a:endParaRPr lang="de-DE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  <p:sp>
        <p:nvSpPr>
          <p:cNvPr id="23557" name="Datumsplatzhalt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A15FDD-4F2A-48B0-A11A-9549E7E383D1}" type="datetime1">
              <a:rPr lang="de-DE" smtClean="0"/>
              <a:pPr/>
              <a:t>31.05.2016</a:t>
            </a:fld>
            <a:endParaRPr 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5113382"/>
      </p:ext>
    </p:extLst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073620"/>
      </p:ext>
    </p:extLst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301107"/>
      </p:ext>
    </p:extLst>
  </p:cSld>
  <p:clrMapOvr>
    <a:masterClrMapping/>
  </p:clrMapOvr>
  <p:transition spd="slow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5159593"/>
      </p:ext>
    </p:extLst>
  </p:cSld>
  <p:clrMapOvr>
    <a:masterClrMapping/>
  </p:clrMapOvr>
  <p:transition spd="slow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0628467"/>
      </p:ext>
    </p:extLst>
  </p:cSld>
  <p:clrMapOvr>
    <a:masterClrMapping/>
  </p:clrMapOvr>
  <p:transition spd="slow"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232436225"/>
      </p:ext>
    </p:extLst>
  </p:cSld>
  <p:clrMapOvr>
    <a:masterClrMapping/>
  </p:clrMapOvr>
  <p:transition spd="slow"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2346469753"/>
      </p:ext>
    </p:extLst>
  </p:cSld>
  <p:clrMapOvr>
    <a:masterClrMapping/>
  </p:clrMapOvr>
  <p:transition spd="slow"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8217018"/>
      </p:ext>
    </p:extLst>
  </p:cSld>
  <p:clrMapOvr>
    <a:masterClrMapping/>
  </p:clrMapOvr>
  <p:transition spd="slow"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0924207"/>
      </p:ext>
    </p:extLst>
  </p:cSld>
  <p:clrMapOvr>
    <a:masterClrMapping/>
  </p:clrMapOvr>
  <p:transition spd="slow"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5916955"/>
      </p:ext>
    </p:extLst>
  </p:cSld>
  <p:clrMapOvr>
    <a:masterClrMapping/>
  </p:clrMapOvr>
  <p:transition spd="slow"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838093"/>
      </p:ext>
    </p:extLst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2778919"/>
      </p:ext>
    </p:extLst>
  </p:cSld>
  <p:clrMapOvr>
    <a:masterClrMapping/>
  </p:clrMapOvr>
  <p:transition spd="slow"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2165381"/>
      </p:ext>
    </p:extLst>
  </p:cSld>
  <p:clrMapOvr>
    <a:masterClrMapping/>
  </p:clrMapOvr>
  <p:transition spd="slow"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3917157"/>
      </p:ext>
    </p:extLst>
  </p:cSld>
  <p:clrMapOvr>
    <a:masterClrMapping/>
  </p:clrMapOvr>
  <p:transition spd="slow"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62875"/>
      </p:ext>
    </p:extLst>
  </p:cSld>
  <p:clrMapOvr>
    <a:masterClrMapping/>
  </p:clrMapOvr>
  <p:transition spd="slow"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65956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5789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65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3561389"/>
      </p:ext>
    </p:extLst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752083"/>
      </p:ext>
    </p:extLst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374483"/>
      </p:ext>
    </p:extLst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614256"/>
      </p:ext>
    </p:extLst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928326"/>
      </p:ext>
    </p:extLst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28975893"/>
      </p:ext>
    </p:extLst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045886017"/>
      </p:ext>
    </p:extLst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4"/>
          <p:cNvSpPr>
            <a:spLocks noChangeShapeType="1"/>
          </p:cNvSpPr>
          <p:nvPr/>
        </p:nvSpPr>
        <p:spPr bwMode="auto">
          <a:xfrm>
            <a:off x="4876800" y="762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 flipH="1">
            <a:off x="8686800" y="6397625"/>
            <a:ext cx="3048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800" dirty="0" smtClean="0">
                <a:solidFill>
                  <a:srgbClr val="142B56"/>
                </a:solidFill>
              </a:rPr>
              <a:t>®</a:t>
            </a:r>
            <a:endParaRPr lang="de-DE" sz="2400" dirty="0" smtClean="0">
              <a:solidFill>
                <a:srgbClr val="000000"/>
              </a:solidFill>
            </a:endParaRPr>
          </a:p>
        </p:txBody>
      </p:sp>
      <p:sp>
        <p:nvSpPr>
          <p:cNvPr id="1028" name="Line 14"/>
          <p:cNvSpPr>
            <a:spLocks noChangeShapeType="1"/>
          </p:cNvSpPr>
          <p:nvPr userDrawn="1"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142A5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29" name="Line 15"/>
          <p:cNvSpPr>
            <a:spLocks noChangeShapeType="1"/>
          </p:cNvSpPr>
          <p:nvPr userDrawn="1"/>
        </p:nvSpPr>
        <p:spPr bwMode="auto">
          <a:xfrm>
            <a:off x="0" y="6423025"/>
            <a:ext cx="9144000" cy="0"/>
          </a:xfrm>
          <a:prstGeom prst="line">
            <a:avLst/>
          </a:prstGeom>
          <a:noFill/>
          <a:ln w="9525">
            <a:solidFill>
              <a:srgbClr val="142B5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pic>
        <p:nvPicPr>
          <p:cNvPr id="1030" name="Picture 16" descr="Farbverlauf "/>
          <p:cNvPicPr>
            <a:picLocks noChangeAspect="1" noChangeArrowheads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22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7" descr="Logo-B 4c"/>
          <p:cNvPicPr>
            <a:picLocks noChangeAspect="1" noChangeArrowheads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542088"/>
            <a:ext cx="2433638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9"/>
          <p:cNvSpPr txBox="1">
            <a:spLocks noChangeArrowheads="1"/>
          </p:cNvSpPr>
          <p:nvPr userDrawn="1"/>
        </p:nvSpPr>
        <p:spPr bwMode="auto">
          <a:xfrm>
            <a:off x="3419475" y="6453188"/>
            <a:ext cx="2952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endParaRPr lang="de-DE" dirty="0" smtClean="0">
              <a:solidFill>
                <a:srgbClr val="142A5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80" r:id="rId16"/>
    <p:sldLayoutId id="2147483681" r:id="rId17"/>
    <p:sldLayoutId id="2147483682" r:id="rId18"/>
    <p:sldLayoutId id="2147483683" r:id="rId19"/>
    <p:sldLayoutId id="2147483684" r:id="rId20"/>
    <p:sldLayoutId id="2147483685" r:id="rId21"/>
    <p:sldLayoutId id="2147483686" r:id="rId22"/>
    <p:sldLayoutId id="2147483687" r:id="rId23"/>
    <p:sldLayoutId id="2147483688" r:id="rId24"/>
    <p:sldLayoutId id="2147483689" r:id="rId25"/>
  </p:sldLayoutIdLst>
  <p:transition spd="slow">
    <p:zoom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PowerPoint_Presentation1.pptx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mbf.de/en/index.php" TargetMode="External"/><Relationship Id="rId13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8.gif"/><Relationship Id="rId12" Type="http://schemas.openxmlformats.org/officeDocument/2006/relationships/image" Target="../media/image10.jpeg"/><Relationship Id="rId2" Type="http://schemas.openxmlformats.org/officeDocument/2006/relationships/hyperlink" Target="http://www.dgb.de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mbf.de/index.php" TargetMode="External"/><Relationship Id="rId11" Type="http://schemas.openxmlformats.org/officeDocument/2006/relationships/image" Target="../media/image9.png"/><Relationship Id="rId5" Type="http://schemas.openxmlformats.org/officeDocument/2006/relationships/image" Target="../media/image7.jpeg"/><Relationship Id="rId10" Type="http://schemas.openxmlformats.org/officeDocument/2006/relationships/hyperlink" Target="http://www.kmk.org/home.html" TargetMode="External"/><Relationship Id="rId4" Type="http://schemas.openxmlformats.org/officeDocument/2006/relationships/hyperlink" Target="http://www.kwb-berufsbildung.de/Startseite.10.0.html" TargetMode="External"/><Relationship Id="rId9" Type="http://schemas.openxmlformats.org/officeDocument/2006/relationships/hyperlink" Target="https://www.bmbf.de/en/index.php" TargetMode="External"/><Relationship Id="rId14" Type="http://schemas.openxmlformats.org/officeDocument/2006/relationships/image" Target="../media/image1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46107"/>
              </p:ext>
            </p:extLst>
          </p:nvPr>
        </p:nvGraphicFramePr>
        <p:xfrm>
          <a:off x="2306638" y="1730375"/>
          <a:ext cx="4530725" cy="339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Präsentation" r:id="rId4" imgW="4531027" imgH="3396853" progId="PowerPoint.Show.12">
                  <p:embed/>
                </p:oleObj>
              </mc:Choice>
              <mc:Fallback>
                <p:oleObj name="Präsentation" r:id="rId4" imgW="4531027" imgH="3396853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06638" y="1730375"/>
                        <a:ext cx="4530725" cy="3397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338638" y="4652963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338638" y="3141663"/>
            <a:ext cx="0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62063" y="965200"/>
            <a:ext cx="6189662" cy="19589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e-DE" altLang="de-DE" dirty="0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262063" y="3068638"/>
            <a:ext cx="6189662" cy="20605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e-DE" altLang="de-DE" dirty="0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262063" y="5278438"/>
            <a:ext cx="6189662" cy="8175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e-DE" altLang="de-DE" dirty="0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740025" y="1628775"/>
            <a:ext cx="3235325" cy="4460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sz="1200" b="1" dirty="0">
                <a:solidFill>
                  <a:srgbClr val="000099"/>
                </a:solidFill>
              </a:rPr>
              <a:t>Eckwerteberatungen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302000" y="2276475"/>
            <a:ext cx="2109788" cy="298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sz="1200" b="1" dirty="0">
                <a:solidFill>
                  <a:srgbClr val="000099"/>
                </a:solidFill>
              </a:rPr>
              <a:t>Eckwertevorschlag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20875" y="2746375"/>
            <a:ext cx="4876800" cy="4460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76200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de-DE" altLang="de-DE" sz="1200" b="1" dirty="0">
                <a:solidFill>
                  <a:srgbClr val="000099"/>
                </a:solidFill>
              </a:rPr>
              <a:t>Antragsgespräch </a:t>
            </a:r>
            <a:r>
              <a:rPr lang="de-DE" altLang="de-DE" sz="1200" dirty="0">
                <a:solidFill>
                  <a:srgbClr val="000099"/>
                </a:solidFill>
              </a:rPr>
              <a:t>beim zuständigen Fachministerium</a:t>
            </a:r>
          </a:p>
          <a:p>
            <a:pPr algn="ctr">
              <a:spcBef>
                <a:spcPct val="0"/>
              </a:spcBef>
            </a:pPr>
            <a:r>
              <a:rPr lang="de-DE" altLang="de-DE" sz="1200" dirty="0">
                <a:solidFill>
                  <a:srgbClr val="000099"/>
                </a:solidFill>
              </a:rPr>
              <a:t>Koordinierungsausschuss Bund-Länder 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273175" y="966787"/>
            <a:ext cx="6165850" cy="4460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76200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sz="1200" dirty="0" smtClean="0">
                <a:solidFill>
                  <a:srgbClr val="000099"/>
                </a:solidFill>
              </a:rPr>
              <a:t>Neuordnungsverfahren Hörakustiker und Hörakustikerin</a:t>
            </a:r>
            <a:endParaRPr lang="de-DE" altLang="de-DE" sz="1200" dirty="0">
              <a:solidFill>
                <a:srgbClr val="000099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012950" y="5649913"/>
            <a:ext cx="4643438" cy="4460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sz="1200" dirty="0">
                <a:solidFill>
                  <a:srgbClr val="000099"/>
                </a:solidFill>
              </a:rPr>
              <a:t>Rechtsförmliche Prüfung – Erlass - Veröffentlichung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 rot="-5400000">
            <a:off x="833438" y="2001838"/>
            <a:ext cx="1289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400" b="1" dirty="0">
                <a:solidFill>
                  <a:srgbClr val="000099"/>
                </a:solidFill>
              </a:rPr>
              <a:t>Vorverfahren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1717675" y="3479800"/>
            <a:ext cx="2406650" cy="4460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2000" tIns="0" rIns="72000" bIns="0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50000"/>
              </a:lnSpc>
            </a:pPr>
            <a:r>
              <a:rPr lang="de-DE" altLang="de-DE" sz="1200" b="1" dirty="0">
                <a:solidFill>
                  <a:srgbClr val="000099"/>
                </a:solidFill>
              </a:rPr>
              <a:t>Entwurf Ausbildungsordnung</a:t>
            </a:r>
          </a:p>
          <a:p>
            <a:pPr algn="ctr">
              <a:lnSpc>
                <a:spcPct val="50000"/>
              </a:lnSpc>
            </a:pPr>
            <a:r>
              <a:rPr lang="de-DE" altLang="de-DE" sz="1200" dirty="0">
                <a:solidFill>
                  <a:srgbClr val="000099"/>
                </a:solidFill>
              </a:rPr>
              <a:t>(SV des Bundes</a:t>
            </a:r>
            <a:r>
              <a:rPr lang="de-DE" altLang="de-DE" sz="1200" dirty="0"/>
              <a:t>)</a:t>
            </a: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554538" y="3487738"/>
            <a:ext cx="2406650" cy="4460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72000" tIns="0" rIns="72000" bIns="0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50000"/>
              </a:lnSpc>
            </a:pPr>
            <a:r>
              <a:rPr lang="de-DE" altLang="de-DE" sz="1200" b="1" dirty="0">
                <a:solidFill>
                  <a:srgbClr val="000099"/>
                </a:solidFill>
              </a:rPr>
              <a:t>Entwurf Rahmenlehrplan</a:t>
            </a:r>
          </a:p>
          <a:p>
            <a:pPr algn="ctr">
              <a:lnSpc>
                <a:spcPct val="50000"/>
              </a:lnSpc>
            </a:pPr>
            <a:r>
              <a:rPr lang="de-DE" altLang="de-DE" sz="1200" dirty="0">
                <a:solidFill>
                  <a:srgbClr val="000099"/>
                </a:solidFill>
              </a:rPr>
              <a:t>(SV der Länder)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3000375" y="4221163"/>
            <a:ext cx="2671763" cy="4460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72000" tIns="0" rIns="72000" bIns="0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50000"/>
              </a:lnSpc>
            </a:pPr>
            <a:r>
              <a:rPr lang="de-DE" altLang="de-DE" sz="1200" b="1" dirty="0">
                <a:solidFill>
                  <a:srgbClr val="000099"/>
                </a:solidFill>
              </a:rPr>
              <a:t>Gemeinsame Sitzung</a:t>
            </a:r>
          </a:p>
          <a:p>
            <a:pPr algn="ctr">
              <a:lnSpc>
                <a:spcPct val="50000"/>
              </a:lnSpc>
            </a:pPr>
            <a:r>
              <a:rPr lang="de-DE" altLang="de-DE" sz="1200" dirty="0">
                <a:solidFill>
                  <a:srgbClr val="000099"/>
                </a:solidFill>
              </a:rPr>
              <a:t>(SV des Bundes + der Länder)</a:t>
            </a:r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>
            <a:off x="4122738" y="37163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546475" y="3933825"/>
            <a:ext cx="0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5202238" y="3933825"/>
            <a:ext cx="0" cy="287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2300288" y="4929188"/>
            <a:ext cx="4079875" cy="520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72000" tIns="0" rIns="72000" bIns="0" anchor="ctr"/>
          <a:lstStyle>
            <a:lvl1pPr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50000"/>
              </a:lnSpc>
            </a:pPr>
            <a:r>
              <a:rPr lang="de-DE" altLang="de-DE" sz="1200" dirty="0">
                <a:solidFill>
                  <a:srgbClr val="000099"/>
                </a:solidFill>
              </a:rPr>
              <a:t>Hauptausschuss –</a:t>
            </a:r>
          </a:p>
          <a:p>
            <a:pPr algn="ctr">
              <a:lnSpc>
                <a:spcPct val="50000"/>
              </a:lnSpc>
            </a:pPr>
            <a:r>
              <a:rPr lang="de-DE" altLang="de-DE" sz="1200" dirty="0">
                <a:solidFill>
                  <a:srgbClr val="000099"/>
                </a:solidFill>
              </a:rPr>
              <a:t>Koordinierungsausschuss Bund-Länder </a:t>
            </a:r>
          </a:p>
        </p:txBody>
      </p:sp>
      <p:sp>
        <p:nvSpPr>
          <p:cNvPr id="23" name="Line 3"/>
          <p:cNvSpPr>
            <a:spLocks noChangeShapeType="1"/>
          </p:cNvSpPr>
          <p:nvPr/>
        </p:nvSpPr>
        <p:spPr bwMode="auto">
          <a:xfrm>
            <a:off x="4338638" y="5445125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 rot="-5400000">
            <a:off x="732631" y="3923507"/>
            <a:ext cx="14938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400" b="1" dirty="0">
                <a:solidFill>
                  <a:srgbClr val="000099"/>
                </a:solidFill>
              </a:rPr>
              <a:t>Hauptverfahren</a:t>
            </a: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 rot="-5400000">
            <a:off x="1120775" y="5537200"/>
            <a:ext cx="717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200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200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200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5000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400" b="1" dirty="0">
                <a:solidFill>
                  <a:srgbClr val="000099"/>
                </a:solidFill>
              </a:rPr>
              <a:t>Erlass</a:t>
            </a:r>
          </a:p>
        </p:txBody>
      </p:sp>
      <p:sp>
        <p:nvSpPr>
          <p:cNvPr id="27" name="Line 2"/>
          <p:cNvSpPr>
            <a:spLocks noChangeShapeType="1"/>
          </p:cNvSpPr>
          <p:nvPr/>
        </p:nvSpPr>
        <p:spPr bwMode="auto">
          <a:xfrm>
            <a:off x="4338638" y="4652963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>
            <a:off x="4338638" y="3141663"/>
            <a:ext cx="0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4351338" y="256540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30" name="Line 21"/>
          <p:cNvSpPr>
            <a:spLocks noChangeShapeType="1"/>
          </p:cNvSpPr>
          <p:nvPr/>
        </p:nvSpPr>
        <p:spPr bwMode="auto">
          <a:xfrm flipV="1">
            <a:off x="4351338" y="1412875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31" name="Line 22"/>
          <p:cNvSpPr>
            <a:spLocks noChangeShapeType="1"/>
          </p:cNvSpPr>
          <p:nvPr/>
        </p:nvSpPr>
        <p:spPr bwMode="auto">
          <a:xfrm flipV="1">
            <a:off x="4351338" y="2060575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32" name="Line 23"/>
          <p:cNvSpPr>
            <a:spLocks noChangeShapeType="1"/>
          </p:cNvSpPr>
          <p:nvPr/>
        </p:nvSpPr>
        <p:spPr bwMode="auto">
          <a:xfrm>
            <a:off x="4122738" y="37163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33" name="Line 24"/>
          <p:cNvSpPr>
            <a:spLocks noChangeShapeType="1"/>
          </p:cNvSpPr>
          <p:nvPr/>
        </p:nvSpPr>
        <p:spPr bwMode="auto">
          <a:xfrm>
            <a:off x="4122738" y="3789363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de-DE" dirty="0"/>
          </a:p>
        </p:txBody>
      </p:sp>
      <p:sp>
        <p:nvSpPr>
          <p:cNvPr id="34" name="Textfeld 33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39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200248"/>
              </p:ext>
            </p:extLst>
          </p:nvPr>
        </p:nvGraphicFramePr>
        <p:xfrm>
          <a:off x="478368" y="1524581"/>
          <a:ext cx="8240327" cy="40792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715439"/>
                <a:gridCol w="732879"/>
                <a:gridCol w="3792009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Aufgaben der Sachverständigen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Sachverständige Bund</a:t>
                      </a:r>
                      <a:endParaRPr lang="de-DE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>
                    <a:solidFill>
                      <a:schemeClr val="accent3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Sachverständige Länder</a:t>
                      </a:r>
                      <a:endParaRPr lang="de-DE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Ausbildungsrahmenplan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Rahmenlehrplan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i="1" dirty="0" smtClean="0">
                          <a:latin typeface="+mj-lt"/>
                        </a:rPr>
                        <a:t>sachliche</a:t>
                      </a:r>
                      <a:r>
                        <a:rPr lang="de-DE" sz="1400" i="1" baseline="0" dirty="0" smtClean="0">
                          <a:latin typeface="+mj-lt"/>
                        </a:rPr>
                        <a:t> Gliederung</a:t>
                      </a:r>
                      <a:endParaRPr lang="de-DE" sz="1400" i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i="1" dirty="0" smtClean="0">
                          <a:latin typeface="+mj-lt"/>
                        </a:rPr>
                        <a:t>Vorbemerkungen</a:t>
                      </a:r>
                      <a:endParaRPr lang="de-DE" sz="1400" i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i="1" dirty="0" smtClean="0">
                          <a:latin typeface="+mj-lt"/>
                        </a:rPr>
                        <a:t>zeitliche Gliederung</a:t>
                      </a:r>
                      <a:endParaRPr lang="de-DE" sz="1400" i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Bildungsauftrag der Berufsschule</a:t>
                      </a:r>
                      <a:endParaRPr lang="de-DE" sz="1400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i="1" dirty="0" smtClean="0">
                          <a:latin typeface="+mj-lt"/>
                        </a:rPr>
                        <a:t>Prüfungsanforderungen</a:t>
                      </a:r>
                      <a:endParaRPr lang="de-DE" sz="1400" i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Didaktische Grundsätze</a:t>
                      </a:r>
                      <a:endParaRPr lang="de-DE" sz="1400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i="1" dirty="0" smtClean="0">
                          <a:latin typeface="+mj-lt"/>
                        </a:rPr>
                        <a:t>Verordnungstext (Paragrafen-Teil)</a:t>
                      </a:r>
                      <a:endParaRPr lang="de-DE" sz="1400" i="1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Berufsbezogene Vorbemerkungen</a:t>
                      </a:r>
                      <a:endParaRPr lang="de-DE" sz="1400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Zeugniserläuterung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Lernfelder</a:t>
                      </a:r>
                      <a:endParaRPr lang="de-DE" sz="1400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Lesehinweise</a:t>
                      </a:r>
                      <a:endParaRPr lang="de-DE" sz="1400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Liste der Entsprechungen</a:t>
                      </a:r>
                      <a:endParaRPr lang="de-D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+mj-lt"/>
                        </a:rPr>
                        <a:t>Liste der Entsprechungen</a:t>
                      </a:r>
                      <a:endParaRPr lang="de-DE" sz="1800" dirty="0">
                        <a:latin typeface="+mj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2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42166" y="1108609"/>
            <a:ext cx="812440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Ergebnisse der Sachverständigensitzung (Bund):</a:t>
            </a:r>
          </a:p>
          <a:p>
            <a:r>
              <a:rPr lang="de-DE" sz="1100" u="sng" dirty="0" smtClean="0"/>
              <a:t>Eckwerte</a:t>
            </a:r>
          </a:p>
          <a:p>
            <a:r>
              <a:rPr lang="de-DE" sz="1100" b="1" dirty="0"/>
              <a:t>Berufsbezeichnung</a:t>
            </a:r>
            <a:r>
              <a:rPr lang="de-DE" sz="1100" dirty="0"/>
              <a:t> </a:t>
            </a:r>
            <a:r>
              <a:rPr lang="de-DE" sz="1100" dirty="0" smtClean="0"/>
              <a:t>(neu) </a:t>
            </a:r>
            <a:r>
              <a:rPr lang="de-DE" sz="1100" b="1" dirty="0" smtClean="0"/>
              <a:t>Hörakustiker </a:t>
            </a:r>
            <a:r>
              <a:rPr lang="de-DE" sz="1100" b="1" dirty="0"/>
              <a:t>und </a:t>
            </a:r>
            <a:r>
              <a:rPr lang="de-DE" sz="1100" b="1" dirty="0" smtClean="0"/>
              <a:t>Hörakustikerin</a:t>
            </a:r>
            <a:r>
              <a:rPr lang="de-DE" sz="1100" dirty="0" smtClean="0"/>
              <a:t> (Anerkennung nach </a:t>
            </a:r>
            <a:r>
              <a:rPr lang="de-DE" sz="1100" dirty="0"/>
              <a:t>§ 25 der Handwerksordnung zur Ausbildung für das Gewerbe nach Anlage A Nummer 34 [</a:t>
            </a:r>
            <a:r>
              <a:rPr lang="de-DE" sz="1100" dirty="0" smtClean="0"/>
              <a:t>Hörgeräteakustiker</a:t>
            </a:r>
            <a:r>
              <a:rPr lang="de-DE" sz="1100" dirty="0"/>
              <a:t>] </a:t>
            </a:r>
            <a:r>
              <a:rPr lang="de-DE" sz="1100" dirty="0" smtClean="0"/>
              <a:t>der Handwerksordnung),</a:t>
            </a:r>
            <a:endParaRPr lang="de-DE" sz="1100" dirty="0"/>
          </a:p>
          <a:p>
            <a:r>
              <a:rPr lang="de-DE" sz="1100" dirty="0" smtClean="0"/>
              <a:t>Ausbildungsdauer </a:t>
            </a:r>
            <a:r>
              <a:rPr lang="de-DE" sz="1100" b="1" dirty="0"/>
              <a:t>3 Jahre</a:t>
            </a:r>
            <a:r>
              <a:rPr lang="de-DE" sz="1100" dirty="0"/>
              <a:t>,</a:t>
            </a:r>
          </a:p>
          <a:p>
            <a:r>
              <a:rPr lang="de-DE" sz="1100" dirty="0" smtClean="0"/>
              <a:t>Katalog </a:t>
            </a:r>
            <a:r>
              <a:rPr lang="de-DE" sz="1100" dirty="0"/>
              <a:t>der Berufsbildpositionen </a:t>
            </a:r>
            <a:r>
              <a:rPr lang="de-DE" sz="1100" dirty="0" smtClean="0"/>
              <a:t>(</a:t>
            </a:r>
            <a:r>
              <a:rPr lang="de-DE" sz="1100" b="1" dirty="0" smtClean="0"/>
              <a:t>Ausbildungsberufsbild</a:t>
            </a:r>
            <a:r>
              <a:rPr lang="de-DE" sz="1100" dirty="0" smtClean="0"/>
              <a:t>) liegt </a:t>
            </a:r>
            <a:r>
              <a:rPr lang="de-DE" sz="1100" dirty="0"/>
              <a:t>vor,</a:t>
            </a:r>
          </a:p>
          <a:p>
            <a:r>
              <a:rPr lang="de-DE" sz="1100" dirty="0" smtClean="0"/>
              <a:t>Struktur </a:t>
            </a:r>
            <a:r>
              <a:rPr lang="de-DE" sz="1100" dirty="0"/>
              <a:t>wie bisher </a:t>
            </a:r>
            <a:r>
              <a:rPr lang="de-DE" sz="1100" b="1" dirty="0"/>
              <a:t>Monoberuf</a:t>
            </a:r>
            <a:r>
              <a:rPr lang="de-DE" sz="1100" dirty="0"/>
              <a:t>,</a:t>
            </a:r>
          </a:p>
          <a:p>
            <a:r>
              <a:rPr lang="de-DE" sz="1100" dirty="0" smtClean="0"/>
              <a:t>Zeitliche </a:t>
            </a:r>
            <a:r>
              <a:rPr lang="de-DE" sz="1100" dirty="0"/>
              <a:t>Gliederung in Form von Zeitrichtwerten </a:t>
            </a:r>
            <a:r>
              <a:rPr lang="de-DE" sz="1100" dirty="0" smtClean="0"/>
              <a:t>(in Wochen mit Trennung) </a:t>
            </a:r>
            <a:r>
              <a:rPr lang="de-DE" sz="1100" dirty="0"/>
              <a:t>vor und nach </a:t>
            </a:r>
            <a:r>
              <a:rPr lang="de-DE" sz="1100" dirty="0" smtClean="0"/>
              <a:t>Zwischenprüfung,</a:t>
            </a:r>
            <a:endParaRPr lang="de-DE" sz="1100" dirty="0"/>
          </a:p>
          <a:p>
            <a:r>
              <a:rPr lang="de-DE" sz="1100" dirty="0" smtClean="0"/>
              <a:t>Prüfungsform mit Zwischen- und Abschlussprüfung (bzw. Gesellenprüfung), Zwischenprüfung nach Ende 2. Ausbildungsjahr,</a:t>
            </a:r>
          </a:p>
          <a:p>
            <a:r>
              <a:rPr lang="de-DE" sz="1100" dirty="0" smtClean="0"/>
              <a:t>Umweltschutz</a:t>
            </a:r>
            <a:r>
              <a:rPr lang="de-DE" sz="1100" dirty="0"/>
              <a:t>.</a:t>
            </a:r>
          </a:p>
          <a:p>
            <a:r>
              <a:rPr lang="de-DE" sz="1100" u="sng" dirty="0"/>
              <a:t>Weitere </a:t>
            </a:r>
            <a:r>
              <a:rPr lang="de-DE" sz="1100" u="sng" dirty="0" smtClean="0"/>
              <a:t>Punkte</a:t>
            </a:r>
            <a:endParaRPr lang="de-DE" sz="1100" u="sng" dirty="0"/>
          </a:p>
          <a:p>
            <a:r>
              <a:rPr lang="de-DE" sz="1100" dirty="0" smtClean="0"/>
              <a:t>Unternehmerisches </a:t>
            </a:r>
            <a:r>
              <a:rPr lang="de-DE" sz="1100" dirty="0"/>
              <a:t>Denken und Handeln, Förderung des </a:t>
            </a:r>
            <a:r>
              <a:rPr lang="de-DE" sz="1100" dirty="0" smtClean="0"/>
              <a:t>Unternehmergeistes.</a:t>
            </a:r>
          </a:p>
          <a:p>
            <a:endParaRPr lang="de-DE" sz="1100" dirty="0"/>
          </a:p>
          <a:p>
            <a:r>
              <a:rPr lang="de-DE" sz="1100" b="1" dirty="0" smtClean="0"/>
              <a:t>Diskussionspunkte</a:t>
            </a:r>
            <a:r>
              <a:rPr lang="de-DE" sz="1100" dirty="0" smtClean="0"/>
              <a:t> vor und während des Neuordnungsverfahrens waren u. a. auch:</a:t>
            </a:r>
          </a:p>
          <a:p>
            <a:r>
              <a:rPr lang="de-DE" sz="1100" dirty="0" smtClean="0"/>
              <a:t>Tinnitus-Beratung, </a:t>
            </a:r>
          </a:p>
          <a:p>
            <a:r>
              <a:rPr lang="de-DE" sz="1100" dirty="0" smtClean="0"/>
              <a:t>Medizinische Differenzialdiagnostik (Messungen),</a:t>
            </a:r>
          </a:p>
          <a:p>
            <a:r>
              <a:rPr lang="de-DE" sz="1100" dirty="0" smtClean="0"/>
              <a:t>Impedanz-Messungen (akustischer </a:t>
            </a:r>
            <a:r>
              <a:rPr lang="de-DE" sz="1100" dirty="0"/>
              <a:t>Widerstand d</a:t>
            </a:r>
            <a:r>
              <a:rPr lang="de-DE" sz="1100" dirty="0" smtClean="0"/>
              <a:t>es Trommelfells), Stapediusreflexschwellen-Messungen (Schalldruckschutz durch Muskel [</a:t>
            </a:r>
            <a:r>
              <a:rPr lang="de-DE" sz="1100" i="1" dirty="0" smtClean="0"/>
              <a:t>Musculus stapedius</a:t>
            </a:r>
            <a:r>
              <a:rPr lang="de-DE" sz="1100" dirty="0" smtClean="0"/>
              <a:t>] im Innenohr),</a:t>
            </a:r>
          </a:p>
          <a:p>
            <a:r>
              <a:rPr lang="de-DE" sz="1100" dirty="0" smtClean="0"/>
              <a:t>Otoplastiken </a:t>
            </a:r>
            <a:r>
              <a:rPr lang="de-DE" sz="1100" dirty="0"/>
              <a:t>durch Bohren, Fräsen und Schleifen </a:t>
            </a:r>
            <a:r>
              <a:rPr lang="de-DE" sz="1100" dirty="0" smtClean="0"/>
              <a:t>aus Rohlingen anfertigen.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293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Programme\Microsoft Office\MEDIA\CAGCAT10\j023413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3163" y="908050"/>
            <a:ext cx="4216400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eck 2"/>
          <p:cNvSpPr/>
          <p:nvPr/>
        </p:nvSpPr>
        <p:spPr>
          <a:xfrm>
            <a:off x="2051050" y="5516563"/>
            <a:ext cx="50113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de-DE" sz="3200" kern="0" dirty="0" smtClean="0">
                <a:solidFill>
                  <a:schemeClr val="tx2"/>
                </a:solidFill>
                <a:latin typeface="+mj-lt"/>
              </a:rPr>
              <a:t>Vielen Dank für Ihre Zeit!</a:t>
            </a:r>
            <a:endParaRPr lang="de-DE" sz="3200" kern="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87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Dokumente und Einstellungen\stoehr\Lokale Einstellungen\Temporary Internet Files\Content.IE5\Y03M8PM2\MC9002953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2629" y="2483141"/>
            <a:ext cx="2828690" cy="3065851"/>
          </a:xfrm>
          <a:prstGeom prst="rect">
            <a:avLst/>
          </a:prstGeom>
          <a:noFill/>
        </p:spPr>
      </p:pic>
      <p:pic>
        <p:nvPicPr>
          <p:cNvPr id="4" name="Picture 3" descr="\\hps001\benutzer\stoehr\VERZEICHNIS\SONSTIGE\BiBB-Logo\BIBB-Logo-A_kle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1663" y="3525748"/>
            <a:ext cx="3580582" cy="1373798"/>
          </a:xfrm>
          <a:prstGeom prst="rect">
            <a:avLst/>
          </a:prstGeom>
          <a:noFill/>
        </p:spPr>
      </p:pic>
      <p:sp>
        <p:nvSpPr>
          <p:cNvPr id="5" name="Textfeld 4"/>
          <p:cNvSpPr txBox="1"/>
          <p:nvPr/>
        </p:nvSpPr>
        <p:spPr>
          <a:xfrm>
            <a:off x="1951632" y="1815157"/>
            <a:ext cx="6209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/>
              <a:t>Vorschläge </a:t>
            </a:r>
            <a:r>
              <a:rPr lang="de-DE" dirty="0" smtClean="0"/>
              <a:t>				</a:t>
            </a:r>
            <a:r>
              <a:rPr lang="de-DE" sz="1800" dirty="0" smtClean="0"/>
              <a:t>Forschung</a:t>
            </a:r>
            <a:endParaRPr lang="de-DE" sz="1800" dirty="0"/>
          </a:p>
        </p:txBody>
      </p:sp>
      <p:sp>
        <p:nvSpPr>
          <p:cNvPr id="7" name="Textfeld 6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00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Logo: Deutscher Gewerkschaftsbun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922" y="2988650"/>
            <a:ext cx="2341073" cy="1596801"/>
          </a:xfrm>
          <a:prstGeom prst="rect">
            <a:avLst/>
          </a:prstGeom>
          <a:noFill/>
        </p:spPr>
      </p:pic>
      <p:pic>
        <p:nvPicPr>
          <p:cNvPr id="4" name="Picture 6" descr="KWB - Kuratorium der Deutschen Wirtschaft für Berufsbildu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870" y="3156368"/>
            <a:ext cx="1714500" cy="1476375"/>
          </a:xfrm>
          <a:prstGeom prst="rect">
            <a:avLst/>
          </a:prstGeom>
          <a:noFill/>
        </p:spPr>
      </p:pic>
      <p:pic>
        <p:nvPicPr>
          <p:cNvPr id="5" name="Picture 10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6" name="Picture 12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7" name="Picture 14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8" name="Picture 16" descr="Goes to the homepage of the BMBF-website">
            <a:hlinkClick r:id="rId8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9" name="Picture 20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0" name="Picture 22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1" name="Picture 24" descr="Goes to the homepage of the BMBF-website">
            <a:hlinkClick r:id="rId9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2" name="Picture 28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3" name="Picture 32" descr="Goes to the homepage of the BMBF-website">
            <a:hlinkClick r:id="rId8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4" name="Picture 36" descr="http://www.kmk.org/typo3temp/GB/c887f675ab.pn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30364" y="4914897"/>
            <a:ext cx="3681270" cy="1282240"/>
          </a:xfrm>
          <a:prstGeom prst="rect">
            <a:avLst/>
          </a:prstGeom>
          <a:noFill/>
        </p:spPr>
      </p:pic>
      <p:pic>
        <p:nvPicPr>
          <p:cNvPr id="15" name="Picture 4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6" name="Picture 6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7" name="Picture 8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8" name="Picture 10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19" name="Picture 12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20" name="Picture 14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21" name="Picture 16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22" name="Picture 18" descr="Zur Startseite des BMBF-Webauftritts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5575" y="-381000"/>
            <a:ext cx="1619250" cy="800100"/>
          </a:xfrm>
          <a:prstGeom prst="rect">
            <a:avLst/>
          </a:prstGeom>
          <a:noFill/>
        </p:spPr>
      </p:pic>
      <p:pic>
        <p:nvPicPr>
          <p:cNvPr id="23" name="Grafik 22" descr="BIBB-Logo-A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63078" y="1330023"/>
            <a:ext cx="2845552" cy="1094522"/>
          </a:xfrm>
          <a:prstGeom prst="rect">
            <a:avLst/>
          </a:prstGeom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16305" y="1218285"/>
            <a:ext cx="2736204" cy="135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Grafik 25" descr="BMWi_Logo.gif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2737536" y="2779174"/>
            <a:ext cx="3635557" cy="1959282"/>
          </a:xfrm>
          <a:prstGeom prst="rect">
            <a:avLst/>
          </a:prstGeom>
        </p:spPr>
      </p:pic>
      <p:sp>
        <p:nvSpPr>
          <p:cNvPr id="28" name="Textfeld 27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9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18649" y="1429970"/>
            <a:ext cx="4551544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de-DE" sz="12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Mindestanforderungen</a:t>
            </a:r>
            <a:r>
              <a:rPr lang="en-GB" sz="12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an </a:t>
            </a:r>
            <a:r>
              <a:rPr lang="de-DE" sz="12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eine Ausbildungsordnung</a:t>
            </a:r>
            <a:endParaRPr lang="de-DE" sz="12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18649" y="2092036"/>
            <a:ext cx="4959926" cy="304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defTabSz="540000">
              <a:spcBef>
                <a:spcPct val="115000"/>
              </a:spcBef>
            </a:pPr>
            <a:r>
              <a:rPr lang="en-GB" sz="2000" dirty="0">
                <a:solidFill>
                  <a:srgbClr val="102144"/>
                </a:solidFill>
                <a:latin typeface="Times New Roman" pitchFamily="18" charset="0"/>
              </a:rPr>
              <a:t> </a:t>
            </a:r>
            <a:r>
              <a:rPr lang="de-DE" sz="2000" b="0" dirty="0">
                <a:solidFill>
                  <a:srgbClr val="F0A628"/>
                </a:solidFill>
                <a:sym typeface="Marlett" pitchFamily="2" charset="2"/>
              </a:rPr>
              <a:t></a:t>
            </a:r>
            <a:r>
              <a:rPr lang="en-GB" sz="2000" b="0" dirty="0">
                <a:solidFill>
                  <a:srgbClr val="F0A628"/>
                </a:solidFill>
                <a:sym typeface="Marlett" pitchFamily="2" charset="2"/>
              </a:rPr>
              <a:t> 	</a:t>
            </a:r>
            <a:r>
              <a:rPr lang="de-DE" sz="2000" dirty="0" smtClean="0"/>
              <a:t>Ausbildungsberufsbezeichnung</a:t>
            </a:r>
            <a:endParaRPr lang="en-GB" sz="2000" dirty="0" smtClean="0">
              <a:solidFill>
                <a:schemeClr val="accent4"/>
              </a:solidFill>
            </a:endParaRPr>
          </a:p>
          <a:p>
            <a:pPr defTabSz="540000">
              <a:spcBef>
                <a:spcPct val="115000"/>
              </a:spcBef>
            </a:pPr>
            <a:r>
              <a:rPr lang="en-GB" sz="20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de-DE" sz="2000" b="0" dirty="0" smtClean="0">
                <a:solidFill>
                  <a:srgbClr val="F0A628"/>
                </a:solidFill>
                <a:sym typeface="Marlett" pitchFamily="2" charset="2"/>
              </a:rPr>
              <a:t></a:t>
            </a:r>
            <a:r>
              <a:rPr lang="en-GB" sz="2000" dirty="0" smtClean="0"/>
              <a:t> </a:t>
            </a:r>
            <a:r>
              <a:rPr lang="en-GB" sz="2000" b="0" dirty="0" smtClean="0">
                <a:solidFill>
                  <a:srgbClr val="FF9900"/>
                </a:solidFill>
              </a:rPr>
              <a:t>	</a:t>
            </a:r>
            <a:r>
              <a:rPr lang="de-DE" sz="2000" dirty="0" smtClean="0"/>
              <a:t>Ausbildungsdauer</a:t>
            </a:r>
            <a:endParaRPr lang="en-GB" sz="2000" dirty="0" smtClean="0"/>
          </a:p>
          <a:p>
            <a:pPr defTabSz="540000">
              <a:spcBef>
                <a:spcPct val="115000"/>
              </a:spcBef>
            </a:pPr>
            <a:r>
              <a:rPr lang="en-GB" sz="20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de-DE" sz="2000" b="0" dirty="0">
                <a:solidFill>
                  <a:srgbClr val="F0A628"/>
                </a:solidFill>
                <a:sym typeface="Marlett" pitchFamily="2" charset="2"/>
              </a:rPr>
              <a:t></a:t>
            </a:r>
            <a:r>
              <a:rPr lang="en-GB" sz="2000" dirty="0"/>
              <a:t> </a:t>
            </a:r>
            <a:r>
              <a:rPr lang="en-GB" sz="2000" b="0" dirty="0">
                <a:solidFill>
                  <a:srgbClr val="FF9900"/>
                </a:solidFill>
              </a:rPr>
              <a:t>	</a:t>
            </a:r>
            <a:r>
              <a:rPr lang="de-DE" sz="2000" dirty="0" smtClean="0"/>
              <a:t>Ausbildungsberufsbild</a:t>
            </a:r>
            <a:endParaRPr lang="en-GB" sz="2000" dirty="0"/>
          </a:p>
          <a:p>
            <a:pPr defTabSz="540000">
              <a:spcBef>
                <a:spcPct val="115000"/>
              </a:spcBef>
            </a:pPr>
            <a:r>
              <a:rPr lang="en-GB" sz="2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de-DE" sz="2000" b="0" dirty="0">
                <a:solidFill>
                  <a:srgbClr val="F0A628"/>
                </a:solidFill>
                <a:sym typeface="Marlett" pitchFamily="2" charset="2"/>
              </a:rPr>
              <a:t></a:t>
            </a:r>
            <a:r>
              <a:rPr lang="en-GB" sz="2000" dirty="0"/>
              <a:t> </a:t>
            </a:r>
            <a:r>
              <a:rPr lang="en-GB" sz="2000" b="0" dirty="0">
                <a:solidFill>
                  <a:srgbClr val="FF9900"/>
                </a:solidFill>
              </a:rPr>
              <a:t>	</a:t>
            </a:r>
            <a:r>
              <a:rPr lang="de-DE" sz="2000" dirty="0" smtClean="0"/>
              <a:t>Ausbildungsrahmenplan</a:t>
            </a:r>
            <a:endParaRPr lang="en-GB" sz="2000" dirty="0"/>
          </a:p>
          <a:p>
            <a:pPr defTabSz="540000">
              <a:spcBef>
                <a:spcPct val="115000"/>
              </a:spcBef>
            </a:pPr>
            <a:r>
              <a:rPr lang="en-GB" sz="2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de-DE" sz="2000" b="0" dirty="0">
                <a:solidFill>
                  <a:srgbClr val="F0A628"/>
                </a:solidFill>
                <a:sym typeface="Marlett" pitchFamily="2" charset="2"/>
              </a:rPr>
              <a:t></a:t>
            </a:r>
            <a:r>
              <a:rPr lang="en-GB" sz="2000" dirty="0"/>
              <a:t> </a:t>
            </a:r>
            <a:r>
              <a:rPr lang="en-GB" sz="2000" b="0" dirty="0">
                <a:solidFill>
                  <a:srgbClr val="FF9900"/>
                </a:solidFill>
              </a:rPr>
              <a:t>	</a:t>
            </a:r>
            <a:r>
              <a:rPr lang="de-DE" sz="2000" dirty="0" smtClean="0"/>
              <a:t>Prüfungsanforderungen</a:t>
            </a:r>
            <a:endParaRPr lang="en-GB" sz="2000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4849614" y="789711"/>
          <a:ext cx="3916476" cy="5541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Acrobat Document" r:id="rId3" imgW="5668166" imgH="8019048" progId="AcroExch.Document.7">
                  <p:embed/>
                </p:oleObj>
              </mc:Choice>
              <mc:Fallback>
                <p:oleObj name="Acrobat Document" r:id="rId3" imgW="5668166" imgH="8019048" progId="AcroExch.Document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614" y="789711"/>
                        <a:ext cx="3916476" cy="55418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85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926456" y="954861"/>
            <a:ext cx="5267240" cy="29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spcBef>
                <a:spcPct val="0"/>
              </a:spcBef>
            </a:pPr>
            <a:r>
              <a:rPr lang="de-DE" sz="12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Koordination von Ausbildungsordnung und Rahmenlehrplan</a:t>
            </a:r>
            <a:endParaRPr lang="de-DE" sz="12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30925" y="1371600"/>
            <a:ext cx="123999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de-DE" sz="2200" b="0" dirty="0" smtClean="0"/>
              <a:t>Betrieb</a:t>
            </a:r>
            <a:endParaRPr lang="de-DE" sz="2200" b="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934971" y="1371600"/>
            <a:ext cx="18097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de-DE" sz="2200" b="0" dirty="0" smtClean="0"/>
              <a:t>Berufsschule</a:t>
            </a:r>
            <a:endParaRPr lang="de-DE" sz="2200" b="0" dirty="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1676400" y="1905000"/>
            <a:ext cx="904875" cy="952500"/>
          </a:xfrm>
          <a:prstGeom prst="downArrow">
            <a:avLst>
              <a:gd name="adj1" fmla="val 42861"/>
              <a:gd name="adj2" fmla="val 43860"/>
            </a:avLst>
          </a:prstGeom>
          <a:solidFill>
            <a:srgbClr val="102144"/>
          </a:soli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6373095" y="1981200"/>
            <a:ext cx="914400" cy="952500"/>
          </a:xfrm>
          <a:prstGeom prst="downArrow">
            <a:avLst>
              <a:gd name="adj1" fmla="val 42861"/>
              <a:gd name="adj2" fmla="val 43403"/>
            </a:avLst>
          </a:prstGeom>
          <a:solidFill>
            <a:srgbClr val="102144"/>
          </a:solidFill>
          <a:ln w="9525">
            <a:solidFill>
              <a:schemeClr val="tx2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52400" y="3505200"/>
            <a:ext cx="3503613" cy="28194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05685" y="3124200"/>
            <a:ext cx="3276600" cy="2539157"/>
          </a:xfrm>
          <a:prstGeom prst="rect">
            <a:avLst/>
          </a:prstGeom>
          <a:solidFill>
            <a:schemeClr val="bg1"/>
          </a:solidFill>
          <a:ln w="9525">
            <a:solidFill>
              <a:srgbClr val="102144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000" b="0" u="sng" dirty="0" smtClean="0"/>
              <a:t>Sitzungen der Sachverständigen des Bundes</a:t>
            </a:r>
          </a:p>
          <a:p>
            <a:pPr>
              <a:defRPr/>
            </a:pPr>
            <a:r>
              <a:rPr lang="de-DE" sz="1800" b="0" dirty="0" smtClean="0"/>
              <a:t>Entwurf der (betrieblichen)</a:t>
            </a:r>
            <a:br>
              <a:rPr lang="de-DE" sz="1800" b="0" dirty="0" smtClean="0"/>
            </a:br>
            <a:r>
              <a:rPr lang="de-DE" sz="1800" b="0" dirty="0" smtClean="0"/>
              <a:t>Ausbildungsordnung</a:t>
            </a:r>
          </a:p>
          <a:p>
            <a:pPr>
              <a:defRPr/>
            </a:pPr>
            <a:r>
              <a:rPr lang="de-DE" sz="1800" b="0" dirty="0" smtClean="0"/>
              <a:t>Ausbildungsrahmenplan</a:t>
            </a:r>
          </a:p>
          <a:p>
            <a:pPr>
              <a:defRPr/>
            </a:pPr>
            <a:r>
              <a:rPr lang="de-DE" sz="1800" b="0" dirty="0" smtClean="0"/>
              <a:t>Zeugniserläuterungen</a:t>
            </a:r>
            <a:endParaRPr lang="de-DE" sz="1800" b="0" dirty="0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4876800" y="3429000"/>
            <a:ext cx="3503613" cy="25146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410205" y="3124191"/>
            <a:ext cx="3110339" cy="2539157"/>
          </a:xfrm>
          <a:prstGeom prst="rect">
            <a:avLst/>
          </a:prstGeom>
          <a:solidFill>
            <a:schemeClr val="bg1"/>
          </a:solidFill>
          <a:ln w="6350">
            <a:solidFill>
              <a:srgbClr val="102144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2000" b="0" u="sng" dirty="0" smtClean="0"/>
              <a:t>Sitzungen der Sachverständigen der Länder</a:t>
            </a:r>
            <a:endParaRPr lang="de-DE" sz="1800" b="0" dirty="0" smtClean="0"/>
          </a:p>
          <a:p>
            <a:pPr>
              <a:defRPr/>
            </a:pPr>
            <a:r>
              <a:rPr lang="de-DE" sz="1800" b="0" dirty="0" smtClean="0"/>
              <a:t>Entwurf des (schulischen) Rahmenlehrplans</a:t>
            </a:r>
          </a:p>
          <a:p>
            <a:pPr>
              <a:defRPr/>
            </a:pPr>
            <a:r>
              <a:rPr lang="de-DE" sz="1800" b="0" dirty="0" smtClean="0"/>
              <a:t>Rahmenlehrplan</a:t>
            </a:r>
          </a:p>
          <a:p>
            <a:pPr>
              <a:defRPr/>
            </a:pPr>
            <a:r>
              <a:rPr lang="en-GB" sz="1800" b="0" dirty="0" smtClean="0">
                <a:solidFill>
                  <a:srgbClr val="102144"/>
                </a:solidFill>
              </a:rPr>
              <a:t>Lernfelder</a:t>
            </a:r>
            <a:endParaRPr lang="en-GB" sz="1800" b="0" dirty="0">
              <a:solidFill>
                <a:srgbClr val="102144"/>
              </a:solidFill>
            </a:endParaRP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3796142" y="3886200"/>
            <a:ext cx="1524000" cy="741363"/>
          </a:xfrm>
          <a:prstGeom prst="leftRightArrow">
            <a:avLst>
              <a:gd name="adj1" fmla="val 36111"/>
              <a:gd name="adj2" fmla="val 47866"/>
            </a:avLst>
          </a:prstGeom>
          <a:solidFill>
            <a:srgbClr val="102144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defRPr/>
            </a:pPr>
            <a:r>
              <a:rPr lang="de-DE" sz="1600" dirty="0" smtClean="0">
                <a:solidFill>
                  <a:schemeClr val="bg1"/>
                </a:solidFill>
              </a:rPr>
              <a:t>Koordination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7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3400" y="152400"/>
            <a:ext cx="838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endParaRPr lang="en-GB" sz="2400" b="0" dirty="0">
              <a:solidFill>
                <a:schemeClr val="tx2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85800" y="990600"/>
            <a:ext cx="7848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de-DE" sz="1600" b="0" dirty="0"/>
          </a:p>
          <a:p>
            <a:pPr marL="342900" indent="-342900">
              <a:spcBef>
                <a:spcPct val="20000"/>
              </a:spcBef>
            </a:pPr>
            <a:endParaRPr lang="de-DE" sz="1600" b="0" dirty="0"/>
          </a:p>
          <a:p>
            <a:pPr marL="342900" indent="-342900">
              <a:spcBef>
                <a:spcPct val="20000"/>
              </a:spcBef>
            </a:pPr>
            <a:endParaRPr lang="de-DE" sz="1600" b="0" dirty="0"/>
          </a:p>
          <a:p>
            <a:pPr marL="342900" indent="-342900">
              <a:spcBef>
                <a:spcPct val="20000"/>
              </a:spcBef>
            </a:pPr>
            <a:endParaRPr lang="de-DE" sz="1600" b="0" dirty="0"/>
          </a:p>
          <a:p>
            <a:pPr marL="342900" indent="-342900">
              <a:spcBef>
                <a:spcPct val="20000"/>
              </a:spcBef>
            </a:pPr>
            <a:endParaRPr lang="de-DE" sz="1600" b="0" dirty="0"/>
          </a:p>
          <a:p>
            <a:pPr marL="342900" indent="-342900">
              <a:spcBef>
                <a:spcPct val="20000"/>
              </a:spcBef>
            </a:pPr>
            <a:endParaRPr lang="de-DE" sz="1600" b="0" dirty="0"/>
          </a:p>
          <a:p>
            <a:pPr marL="342900" indent="-342900">
              <a:spcBef>
                <a:spcPct val="20000"/>
              </a:spcBef>
            </a:pPr>
            <a:endParaRPr lang="de-DE" sz="1200" b="0" i="1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04800" y="0"/>
            <a:ext cx="883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spcBef>
                <a:spcPct val="0"/>
              </a:spcBef>
            </a:pPr>
            <a:r>
              <a:rPr lang="en-GB" sz="3200" dirty="0"/>
              <a:t/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600200" y="685800"/>
            <a:ext cx="5867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de-DE" sz="1800" b="0" dirty="0" smtClean="0"/>
              <a:t>Forschungs- und Entwicklungsphase</a:t>
            </a:r>
          </a:p>
          <a:p>
            <a:pPr algn="ctr">
              <a:spcBef>
                <a:spcPct val="0"/>
              </a:spcBef>
            </a:pPr>
            <a:r>
              <a:rPr lang="de-DE" sz="1800" b="0" dirty="0" smtClean="0"/>
              <a:t>Abstimmung zwischen den Sozialparteien </a:t>
            </a:r>
            <a:endParaRPr lang="de-DE" sz="2000" b="0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419600" y="1371600"/>
            <a:ext cx="304800" cy="425450"/>
          </a:xfrm>
          <a:prstGeom prst="downArrow">
            <a:avLst>
              <a:gd name="adj1" fmla="val 50000"/>
              <a:gd name="adj2" fmla="val 34896"/>
            </a:avLst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>
            <a:outerShdw dist="74053" dir="19742175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57313" y="1743075"/>
            <a:ext cx="649605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de-DE" sz="1800" b="0" dirty="0" smtClean="0"/>
              <a:t>Vorbereitungsphase </a:t>
            </a:r>
          </a:p>
          <a:p>
            <a:pPr algn="ctr">
              <a:spcBef>
                <a:spcPct val="0"/>
              </a:spcBef>
            </a:pPr>
            <a:r>
              <a:rPr lang="de-DE" sz="1800" b="0" dirty="0" smtClean="0"/>
              <a:t>Beratung im Bund-Länder Koordinierungsausschuss</a:t>
            </a:r>
          </a:p>
          <a:p>
            <a:pPr algn="ctr">
              <a:spcBef>
                <a:spcPct val="0"/>
              </a:spcBef>
            </a:pPr>
            <a:r>
              <a:rPr lang="de-DE" sz="1800" b="0" dirty="0" smtClean="0"/>
              <a:t>Antragsgespräch im zuständigen Bundesministerium</a:t>
            </a:r>
          </a:p>
          <a:p>
            <a:pPr algn="ctr">
              <a:spcBef>
                <a:spcPct val="0"/>
              </a:spcBef>
            </a:pPr>
            <a:r>
              <a:rPr lang="de-DE" sz="1800" b="0" dirty="0" smtClean="0"/>
              <a:t>(meistens BMWi) zur Festlegung der Eckwerte</a:t>
            </a:r>
            <a:endParaRPr lang="de-DE" sz="2000" b="0" dirty="0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419600" y="2971800"/>
            <a:ext cx="304800" cy="425450"/>
          </a:xfrm>
          <a:prstGeom prst="downArrow">
            <a:avLst>
              <a:gd name="adj1" fmla="val 50000"/>
              <a:gd name="adj2" fmla="val 34896"/>
            </a:avLst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>
            <a:outerShdw dist="74053" dir="19742175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429000"/>
            <a:ext cx="7391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de-DE" sz="1800" b="0" dirty="0" smtClean="0"/>
              <a:t>Erarbeitungs- und Abstimmungsphase</a:t>
            </a:r>
          </a:p>
          <a:p>
            <a:pPr algn="ctr">
              <a:spcBef>
                <a:spcPct val="0"/>
              </a:spcBef>
            </a:pPr>
            <a:endParaRPr lang="de-DE" sz="2000" b="0" dirty="0" smtClean="0"/>
          </a:p>
          <a:p>
            <a:pPr algn="ctr">
              <a:spcBef>
                <a:spcPct val="0"/>
              </a:spcBef>
            </a:pPr>
            <a:endParaRPr lang="en-GB" sz="2000" b="0" dirty="0"/>
          </a:p>
          <a:p>
            <a:pPr algn="ctr">
              <a:spcBef>
                <a:spcPct val="0"/>
              </a:spcBef>
            </a:pPr>
            <a:endParaRPr lang="en-GB" sz="2000" b="0" dirty="0"/>
          </a:p>
          <a:p>
            <a:pPr algn="ctr">
              <a:spcBef>
                <a:spcPct val="0"/>
              </a:spcBef>
            </a:pPr>
            <a:endParaRPr lang="en-GB" sz="2000" b="0" dirty="0">
              <a:solidFill>
                <a:srgbClr val="000066"/>
              </a:solidFill>
            </a:endParaRPr>
          </a:p>
          <a:p>
            <a:pPr algn="ctr">
              <a:spcBef>
                <a:spcPct val="0"/>
              </a:spcBef>
            </a:pPr>
            <a:endParaRPr lang="en-GB" sz="2000" b="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69818" y="4254797"/>
            <a:ext cx="2937164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2000" b="0" dirty="0" smtClean="0"/>
              <a:t>Bund</a:t>
            </a:r>
          </a:p>
          <a:p>
            <a:r>
              <a:rPr lang="de-DE" sz="1600" dirty="0" smtClean="0"/>
              <a:t>Entwurf (Ausbildungsrahmenplan für die Betriebe) </a:t>
            </a:r>
            <a:endParaRPr lang="de-DE" sz="1600" b="0" dirty="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345384" y="4306603"/>
            <a:ext cx="2521526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2000" b="0" dirty="0" smtClean="0"/>
              <a:t>Länder</a:t>
            </a:r>
          </a:p>
          <a:p>
            <a:r>
              <a:rPr lang="de-DE" sz="1600" dirty="0" smtClean="0"/>
              <a:t>Entwurf  (Rahmenlehrplan für die Berufsschulen)</a:t>
            </a:r>
            <a:endParaRPr lang="de-DE" sz="1600" b="0" dirty="0"/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3124200" y="4267200"/>
            <a:ext cx="2971800" cy="744538"/>
          </a:xfrm>
          <a:prstGeom prst="leftRightArrow">
            <a:avLst>
              <a:gd name="adj1" fmla="val 50000"/>
              <a:gd name="adj2" fmla="val 79829"/>
            </a:avLst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4038600" y="44196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 dirty="0"/>
              <a:t>parallel</a:t>
            </a: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4495800" y="5486400"/>
            <a:ext cx="304800" cy="425450"/>
          </a:xfrm>
          <a:prstGeom prst="downArrow">
            <a:avLst>
              <a:gd name="adj1" fmla="val 50000"/>
              <a:gd name="adj2" fmla="val 34896"/>
            </a:avLst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>
            <a:outerShdw dist="74053" dir="19742175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2057400" y="5943600"/>
            <a:ext cx="5041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de-DE" sz="1800" b="0" dirty="0" smtClean="0"/>
              <a:t>Erlassphase und Veröffentlichung</a:t>
            </a:r>
            <a:endParaRPr lang="de-DE" sz="2000" b="0" dirty="0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0" y="914400"/>
            <a:ext cx="812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de-DE" sz="900" b="0" dirty="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5400" y="22098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en-US" sz="900" b="0" dirty="0">
              <a:solidFill>
                <a:srgbClr val="000066"/>
              </a:solidFill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76200" y="54864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en-US" sz="900" b="0" dirty="0">
              <a:solidFill>
                <a:srgbClr val="000066"/>
              </a:solidFill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24695" y="6012873"/>
            <a:ext cx="1454727" cy="34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600" dirty="0" smtClean="0"/>
              <a:t>Inkrafttreten </a:t>
            </a:r>
            <a:endParaRPr lang="de-DE" sz="1600" dirty="0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838200" y="1219200"/>
            <a:ext cx="0" cy="48006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 rot="-10736360">
            <a:off x="322263" y="1217613"/>
            <a:ext cx="1066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/>
          <a:lstStyle/>
          <a:p>
            <a:pPr algn="ctr"/>
            <a:r>
              <a:rPr lang="en-GB" sz="1600" dirty="0"/>
              <a:t>    </a:t>
            </a:r>
            <a:r>
              <a:rPr lang="de-DE" sz="1600" dirty="0" smtClean="0"/>
              <a:t>Dauer der Erarbeitung ca. 12 Monate</a:t>
            </a:r>
            <a:endParaRPr lang="de-DE" sz="1600" dirty="0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-38106" y="838200"/>
            <a:ext cx="19500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600" dirty="0" smtClean="0">
                <a:solidFill>
                  <a:srgbClr val="000000"/>
                </a:solidFill>
              </a:rPr>
              <a:t>Start der Ordnung</a:t>
            </a:r>
            <a:r>
              <a:rPr lang="de-DE" sz="1600" dirty="0" smtClean="0"/>
              <a:t> </a:t>
            </a:r>
            <a:endParaRPr lang="de-DE" sz="1800" b="0" dirty="0">
              <a:solidFill>
                <a:srgbClr val="102144"/>
              </a:solidFill>
              <a:latin typeface="Times New Roman" pitchFamily="18" charset="0"/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09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469" y="793015"/>
            <a:ext cx="6945473" cy="54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88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93" y="1192607"/>
            <a:ext cx="8688013" cy="1867161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93" y="3068302"/>
            <a:ext cx="8688013" cy="253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42166" y="105198"/>
            <a:ext cx="83914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Einführungstagung zur Neuordnung und Einführung in den Landesbildungsplan </a:t>
            </a:r>
            <a:r>
              <a:rPr lang="de-DE" sz="1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Hörakustiker und Hörakustikerin</a:t>
            </a:r>
          </a:p>
          <a:p>
            <a:pPr algn="ctr"/>
            <a:r>
              <a:rPr lang="de-DE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Friedrich-Albert-Lange-Berufskolleg, Duisburg (20.06.2016)</a:t>
            </a:r>
            <a:endParaRPr lang="de-DE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27686" y="995320"/>
            <a:ext cx="6967246" cy="508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+mn-lt"/>
              </a:rPr>
              <a:t>Vorgänger Ausbildungsordnung Hörgeräteakustiker und Hörgeräteakustikerin vom 12. Mai 1997, geregelt nach HwO, Anlage 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+mn-lt"/>
              </a:rPr>
              <a:t>Neuordnung wurde vom KWB in Abstimmung mit dem DGB am 09. Januar 2014 schriftlich beantragt.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+mn-lt"/>
              </a:rPr>
              <a:t>Begründung:</a:t>
            </a:r>
          </a:p>
          <a:p>
            <a:r>
              <a:rPr lang="de-DE" sz="1100" dirty="0" smtClean="0">
                <a:latin typeface="+mn-lt"/>
              </a:rPr>
              <a:t>	1. Anpassung an aktuelle Entwicklungen,</a:t>
            </a:r>
          </a:p>
          <a:p>
            <a:r>
              <a:rPr lang="de-DE" sz="1100" dirty="0" smtClean="0">
                <a:latin typeface="+mn-lt"/>
              </a:rPr>
              <a:t>	2. Einführung der gestreckten Gesellenprüfung.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b="1" dirty="0" smtClean="0">
                <a:latin typeface="+mn-lt"/>
              </a:rPr>
              <a:t>Eckwerte</a:t>
            </a:r>
            <a:r>
              <a:rPr lang="de-DE" sz="1100" dirty="0" smtClean="0">
                <a:latin typeface="+mn-lt"/>
              </a:rPr>
              <a:t> zum Antragsgespräch </a:t>
            </a:r>
            <a:r>
              <a:rPr lang="de-DE" sz="1100" b="1" dirty="0" smtClean="0">
                <a:latin typeface="+mn-lt"/>
              </a:rPr>
              <a:t>am 13. März 2014</a:t>
            </a:r>
            <a:r>
              <a:rPr lang="de-DE" sz="1100" dirty="0" smtClean="0">
                <a:latin typeface="+mn-lt"/>
              </a:rPr>
              <a:t> im BMWi:</a:t>
            </a:r>
          </a:p>
          <a:p>
            <a:r>
              <a:rPr lang="de-DE" sz="1100" dirty="0" smtClean="0">
                <a:latin typeface="+mn-lt"/>
              </a:rPr>
              <a:t>	Berufsbezeichnung (wie bisher) </a:t>
            </a:r>
            <a:r>
              <a:rPr lang="de-DE" sz="1100" dirty="0">
                <a:latin typeface="+mn-lt"/>
              </a:rPr>
              <a:t>Hörgeräteakustiker und </a:t>
            </a:r>
            <a:r>
              <a:rPr lang="de-DE" sz="1100" dirty="0" smtClean="0">
                <a:latin typeface="+mn-lt"/>
              </a:rPr>
              <a:t>Hörgeräteakustikerin,</a:t>
            </a:r>
            <a:endParaRPr lang="de-DE" sz="1100" dirty="0">
              <a:latin typeface="+mn-lt"/>
            </a:endParaRPr>
          </a:p>
          <a:p>
            <a:r>
              <a:rPr lang="de-DE" sz="1100" dirty="0" smtClean="0">
                <a:latin typeface="+mn-lt"/>
              </a:rPr>
              <a:t>	Ausbildungsdauer </a:t>
            </a:r>
            <a:r>
              <a:rPr lang="de-DE" sz="1100" dirty="0">
                <a:latin typeface="+mn-lt"/>
              </a:rPr>
              <a:t>3 </a:t>
            </a:r>
            <a:r>
              <a:rPr lang="de-DE" sz="1100" dirty="0" smtClean="0">
                <a:latin typeface="+mn-lt"/>
              </a:rPr>
              <a:t>Jahre,</a:t>
            </a:r>
            <a:endParaRPr lang="de-DE" sz="1100" dirty="0">
              <a:latin typeface="+mn-lt"/>
            </a:endParaRPr>
          </a:p>
          <a:p>
            <a:r>
              <a:rPr lang="de-DE" sz="1100" dirty="0" smtClean="0">
                <a:latin typeface="+mn-lt"/>
              </a:rPr>
              <a:t>	Katalog </a:t>
            </a:r>
            <a:r>
              <a:rPr lang="de-DE" sz="1100" dirty="0">
                <a:latin typeface="+mn-lt"/>
              </a:rPr>
              <a:t>der Berufsbildpositionen lag </a:t>
            </a:r>
            <a:r>
              <a:rPr lang="de-DE" sz="1100" dirty="0" smtClean="0">
                <a:latin typeface="+mn-lt"/>
              </a:rPr>
              <a:t>vor,</a:t>
            </a:r>
            <a:endParaRPr lang="de-DE" sz="1100" dirty="0">
              <a:latin typeface="+mn-lt"/>
            </a:endParaRPr>
          </a:p>
          <a:p>
            <a:r>
              <a:rPr lang="de-DE" sz="1100" dirty="0" smtClean="0">
                <a:latin typeface="+mn-lt"/>
              </a:rPr>
              <a:t>	Struktur </a:t>
            </a:r>
            <a:r>
              <a:rPr lang="de-DE" sz="1100" dirty="0">
                <a:latin typeface="+mn-lt"/>
              </a:rPr>
              <a:t>wie bisher </a:t>
            </a:r>
            <a:r>
              <a:rPr lang="de-DE" sz="1100" dirty="0" smtClean="0">
                <a:latin typeface="+mn-lt"/>
              </a:rPr>
              <a:t>Monoberuf,</a:t>
            </a:r>
            <a:endParaRPr lang="de-DE" sz="1100" dirty="0">
              <a:latin typeface="+mn-lt"/>
            </a:endParaRPr>
          </a:p>
          <a:p>
            <a:r>
              <a:rPr lang="de-DE" sz="1100" dirty="0" smtClean="0">
                <a:latin typeface="+mn-lt"/>
              </a:rPr>
              <a:t>	Beschulung </a:t>
            </a:r>
            <a:r>
              <a:rPr lang="de-DE" sz="1100" dirty="0">
                <a:latin typeface="+mn-lt"/>
              </a:rPr>
              <a:t>am Berufsschulstand Lübeck in </a:t>
            </a:r>
            <a:r>
              <a:rPr lang="de-DE" sz="1100" dirty="0" smtClean="0">
                <a:latin typeface="+mn-lt"/>
              </a:rPr>
              <a:t>Fachklassen,</a:t>
            </a:r>
            <a:endParaRPr lang="de-DE" sz="1100" dirty="0">
              <a:latin typeface="+mn-lt"/>
            </a:endParaRPr>
          </a:p>
          <a:p>
            <a:r>
              <a:rPr lang="de-DE" sz="1100" dirty="0" smtClean="0">
                <a:latin typeface="+mn-lt"/>
              </a:rPr>
              <a:t>	Zeitliche </a:t>
            </a:r>
            <a:r>
              <a:rPr lang="de-DE" sz="1100" dirty="0">
                <a:latin typeface="+mn-lt"/>
              </a:rPr>
              <a:t>Gliederung in Form von Zeitrichtwerten </a:t>
            </a:r>
            <a:r>
              <a:rPr lang="de-DE" sz="1100" dirty="0" smtClean="0">
                <a:latin typeface="+mn-lt"/>
              </a:rPr>
              <a:t>(in Wochen) mit </a:t>
            </a:r>
            <a:r>
              <a:rPr lang="de-DE" sz="1100" dirty="0">
                <a:latin typeface="+mn-lt"/>
              </a:rPr>
              <a:t>Trennung vor und nach Teil 1 </a:t>
            </a:r>
            <a:r>
              <a:rPr lang="de-DE" sz="1100" dirty="0" smtClean="0">
                <a:latin typeface="+mn-lt"/>
              </a:rPr>
              <a:t>	der Abschlussprüfung,</a:t>
            </a:r>
            <a:endParaRPr lang="de-DE" sz="1100" dirty="0">
              <a:latin typeface="+mn-lt"/>
            </a:endParaRPr>
          </a:p>
          <a:p>
            <a:r>
              <a:rPr lang="de-DE" sz="1100" dirty="0" smtClean="0">
                <a:latin typeface="+mn-lt"/>
              </a:rPr>
              <a:t>	Prüfungsform </a:t>
            </a:r>
            <a:r>
              <a:rPr lang="de-DE" sz="1100" dirty="0">
                <a:latin typeface="+mn-lt"/>
              </a:rPr>
              <a:t>„gestreckte Abschlussprüfung</a:t>
            </a:r>
            <a:r>
              <a:rPr lang="de-DE" sz="1100" dirty="0" smtClean="0">
                <a:latin typeface="+mn-lt"/>
              </a:rPr>
              <a:t>“,</a:t>
            </a:r>
            <a:endParaRPr lang="de-DE" sz="1100" dirty="0">
              <a:latin typeface="+mn-lt"/>
            </a:endParaRPr>
          </a:p>
          <a:p>
            <a:r>
              <a:rPr lang="de-DE" sz="1100" dirty="0" smtClean="0">
                <a:latin typeface="+mn-lt"/>
              </a:rPr>
              <a:t>	Umweltschutz.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+mn-lt"/>
              </a:rPr>
              <a:t>Weitere Punkte:</a:t>
            </a:r>
          </a:p>
          <a:p>
            <a:r>
              <a:rPr lang="de-DE" sz="1100" dirty="0" smtClean="0">
                <a:latin typeface="+mn-lt"/>
              </a:rPr>
              <a:t>	Unternehmerisches Denken und Handeln, Förderung des Unternehmergeistes, Selbstständigkeit.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+mn-lt"/>
              </a:rPr>
              <a:t>Federführendes Bundesland Rahmenlehrplanausschuss: Schleswig-Holstein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+mn-lt"/>
              </a:rPr>
              <a:t>Inkrafttreten der neuen Verordnung zum 01. August 2015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808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583</Words>
  <Application>Microsoft Office PowerPoint</Application>
  <PresentationFormat>Bildschirmpräsentation (4:3)</PresentationFormat>
  <Paragraphs>142</Paragraphs>
  <Slides>12</Slides>
  <Notes>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1_Standarddesign</vt:lpstr>
      <vt:lpstr>Präsentation</vt:lpstr>
      <vt:lpstr>Acrobat Document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Christoph Moneke</dc:creator>
  <cp:lastModifiedBy>Kron, Anette</cp:lastModifiedBy>
  <cp:revision>285</cp:revision>
  <cp:lastPrinted>2014-01-22T06:47:18Z</cp:lastPrinted>
  <dcterms:created xsi:type="dcterms:W3CDTF">2002-09-25T13:00:16Z</dcterms:created>
  <dcterms:modified xsi:type="dcterms:W3CDTF">2016-05-31T08:37:24Z</dcterms:modified>
</cp:coreProperties>
</file>